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9" r:id="rId2"/>
    <p:sldId id="256" r:id="rId3"/>
    <p:sldId id="277" r:id="rId4"/>
    <p:sldId id="271" r:id="rId5"/>
    <p:sldId id="279" r:id="rId6"/>
    <p:sldId id="274" r:id="rId7"/>
    <p:sldId id="278" r:id="rId8"/>
    <p:sldId id="286" r:id="rId9"/>
    <p:sldId id="273" r:id="rId10"/>
    <p:sldId id="275" r:id="rId11"/>
    <p:sldId id="280" r:id="rId12"/>
    <p:sldId id="281" r:id="rId13"/>
    <p:sldId id="282" r:id="rId14"/>
    <p:sldId id="283" r:id="rId15"/>
    <p:sldId id="284" r:id="rId16"/>
    <p:sldId id="287" r:id="rId17"/>
    <p:sldId id="29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F9F9"/>
    <a:srgbClr val="FF6CA6"/>
    <a:srgbClr val="020324"/>
    <a:srgbClr val="02021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911"/>
    <p:restoredTop sz="96327"/>
  </p:normalViewPr>
  <p:slideViewPr>
    <p:cSldViewPr snapToGrid="0" snapToObjects="1">
      <p:cViewPr varScale="1">
        <p:scale>
          <a:sx n="210" d="100"/>
          <a:sy n="210" d="100"/>
        </p:scale>
        <p:origin x="36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svg>
</file>

<file path=ppt/media/image12.jpeg>
</file>

<file path=ppt/media/image13.png>
</file>

<file path=ppt/media/image14.png>
</file>

<file path=ppt/media/image15.png>
</file>

<file path=ppt/media/image2.jpeg>
</file>

<file path=ppt/media/image3.jpe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CAABD-B712-E54E-BAF1-12E6C937472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a:extLst>
              <a:ext uri="{FF2B5EF4-FFF2-40B4-BE49-F238E27FC236}">
                <a16:creationId xmlns:a16="http://schemas.microsoft.com/office/drawing/2014/main" id="{FDB8AE31-D892-5047-909C-3C77276594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Tree>
    <p:extLst>
      <p:ext uri="{BB962C8B-B14F-4D97-AF65-F5344CB8AC3E}">
        <p14:creationId xmlns:p14="http://schemas.microsoft.com/office/powerpoint/2010/main" val="68776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50595-A65F-EA42-98F3-B520FECE79C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662E97BB-E4A9-B64E-9AEE-5236D75B065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a:p>
        </p:txBody>
      </p:sp>
      <p:sp>
        <p:nvSpPr>
          <p:cNvPr id="4" name="Text Placeholder 3">
            <a:extLst>
              <a:ext uri="{FF2B5EF4-FFF2-40B4-BE49-F238E27FC236}">
                <a16:creationId xmlns:a16="http://schemas.microsoft.com/office/drawing/2014/main" id="{ACBBE92B-810B-734F-BE54-9D94AC9C34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10058271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FC82B-C089-D64D-B69B-4EDF949A22E7}"/>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731D1710-10DE-FD44-961D-5ECB48200E56}"/>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38533230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3DE7DD2-0301-674A-9476-595EF749C5F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8BE631E-9AE1-4449-B852-4DD3329963A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21548987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Alt">
    <p:bg>
      <p:bgPr>
        <a:blipFill dpi="0" rotWithShape="1">
          <a:blip r:embed="rId2" cstate="screen">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CAABD-B712-E54E-BAF1-12E6C9374726}"/>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a:extLst>
              <a:ext uri="{FF2B5EF4-FFF2-40B4-BE49-F238E27FC236}">
                <a16:creationId xmlns:a16="http://schemas.microsoft.com/office/drawing/2014/main" id="{FDB8AE31-D892-5047-909C-3C77276594E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Tree>
    <p:extLst>
      <p:ext uri="{BB962C8B-B14F-4D97-AF65-F5344CB8AC3E}">
        <p14:creationId xmlns:p14="http://schemas.microsoft.com/office/powerpoint/2010/main" val="515918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rgbClr val="02032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A4E5-E2F1-724F-8DE0-E4FEBC4036DB}"/>
              </a:ext>
            </a:extLst>
          </p:cNvPr>
          <p:cNvSpPr>
            <a:spLocks noGrp="1"/>
          </p:cNvSpPr>
          <p:nvPr>
            <p:ph type="title"/>
          </p:nvPr>
        </p:nvSpPr>
        <p:spPr/>
        <p:txBody>
          <a:bodyPr/>
          <a:lstStyle>
            <a:lvl1pPr>
              <a:defRPr>
                <a:solidFill>
                  <a:srgbClr val="F9F9F9"/>
                </a:solidFill>
              </a:defRPr>
            </a:lvl1p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7116865B-DD07-4A4B-ADA2-E44267D64146}"/>
              </a:ext>
            </a:extLst>
          </p:cNvPr>
          <p:cNvSpPr>
            <a:spLocks noGrp="1"/>
          </p:cNvSpPr>
          <p:nvPr>
            <p:ph idx="1"/>
          </p:nvPr>
        </p:nvSpPr>
        <p:spPr>
          <a:xfrm>
            <a:off x="838200" y="1900535"/>
            <a:ext cx="10515600" cy="4184674"/>
          </a:xfrm>
        </p:spPr>
        <p:txBody>
          <a:bodyPr/>
          <a:lstStyle>
            <a:lvl1pPr>
              <a:defRPr>
                <a:solidFill>
                  <a:srgbClr val="F9F9F9"/>
                </a:solidFill>
              </a:defRPr>
            </a:lvl1pPr>
            <a:lvl2pPr>
              <a:defRPr>
                <a:solidFill>
                  <a:srgbClr val="F9F9F9"/>
                </a:solidFill>
              </a:defRPr>
            </a:lvl2pPr>
            <a:lvl3pPr>
              <a:defRPr>
                <a:solidFill>
                  <a:srgbClr val="F9F9F9"/>
                </a:solidFill>
              </a:defRPr>
            </a:lvl3pPr>
            <a:lvl4pPr>
              <a:defRPr>
                <a:solidFill>
                  <a:srgbClr val="F9F9F9"/>
                </a:solidFill>
              </a:defRPr>
            </a:lvl4pPr>
            <a:lvl5pPr>
              <a:defRPr>
                <a:solidFill>
                  <a:srgbClr val="F9F9F9"/>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cxnSp>
        <p:nvCxnSpPr>
          <p:cNvPr id="12" name="Straight Connector 11">
            <a:extLst>
              <a:ext uri="{FF2B5EF4-FFF2-40B4-BE49-F238E27FC236}">
                <a16:creationId xmlns:a16="http://schemas.microsoft.com/office/drawing/2014/main" id="{7D4FB3AD-9076-9B43-8B2A-96100B13A69F}"/>
              </a:ext>
            </a:extLst>
          </p:cNvPr>
          <p:cNvCxnSpPr/>
          <p:nvPr userDrawn="1"/>
        </p:nvCxnSpPr>
        <p:spPr>
          <a:xfrm>
            <a:off x="838200" y="1763517"/>
            <a:ext cx="10515600" cy="0"/>
          </a:xfrm>
          <a:prstGeom prst="line">
            <a:avLst/>
          </a:prstGeom>
          <a:ln w="12700">
            <a:solidFill>
              <a:srgbClr val="FF6CA6"/>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373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7D8CC-C66A-A842-87AF-535A578DF39B}"/>
              </a:ext>
            </a:extLst>
          </p:cNvPr>
          <p:cNvSpPr>
            <a:spLocks noGrp="1"/>
          </p:cNvSpPr>
          <p:nvPr>
            <p:ph type="title"/>
          </p:nvPr>
        </p:nvSpPr>
        <p:spPr>
          <a:xfrm>
            <a:off x="831850" y="1709738"/>
            <a:ext cx="10515600" cy="1414967"/>
          </a:xfrm>
        </p:spPr>
        <p:txBody>
          <a:bodyPr anchor="b"/>
          <a:lstStyle>
            <a:lvl1pPr>
              <a:defRPr sz="6000"/>
            </a:lvl1pPr>
          </a:lstStyle>
          <a:p>
            <a:r>
              <a:rPr lang="en-GB" dirty="0"/>
              <a:t>Click to edit Master title style</a:t>
            </a:r>
            <a:endParaRPr lang="en-US" dirty="0"/>
          </a:p>
        </p:txBody>
      </p:sp>
      <p:sp>
        <p:nvSpPr>
          <p:cNvPr id="3" name="Text Placeholder 2">
            <a:extLst>
              <a:ext uri="{FF2B5EF4-FFF2-40B4-BE49-F238E27FC236}">
                <a16:creationId xmlns:a16="http://schemas.microsoft.com/office/drawing/2014/main" id="{A315625A-10BC-6846-91BC-4C1EDF3D1BD7}"/>
              </a:ext>
            </a:extLst>
          </p:cNvPr>
          <p:cNvSpPr>
            <a:spLocks noGrp="1"/>
          </p:cNvSpPr>
          <p:nvPr>
            <p:ph type="body" idx="1"/>
          </p:nvPr>
        </p:nvSpPr>
        <p:spPr>
          <a:xfrm>
            <a:off x="831850" y="3300319"/>
            <a:ext cx="10515600" cy="2789332"/>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Tree>
    <p:extLst>
      <p:ext uri="{BB962C8B-B14F-4D97-AF65-F5344CB8AC3E}">
        <p14:creationId xmlns:p14="http://schemas.microsoft.com/office/powerpoint/2010/main" val="1923750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CB575-F46D-3A45-904E-42CD5E6482E8}"/>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958D0C6-1675-CD43-8F4A-98E21BECAB4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570E3E0D-A6A9-CD47-9F3C-BF67F35E0A5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4252896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45C07-42F3-B74B-B1DA-F80035C05119}"/>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E63E785B-A4FE-0A4F-A0D5-6539DB438D1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8AA62AB-30D8-4848-B85E-E74DC166B40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FD60784-174B-EB42-939B-D796517702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44EC1B2-4344-824D-B66C-C75B990D10B8}"/>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Tree>
    <p:extLst>
      <p:ext uri="{BB962C8B-B14F-4D97-AF65-F5344CB8AC3E}">
        <p14:creationId xmlns:p14="http://schemas.microsoft.com/office/powerpoint/2010/main" val="529518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76649A-2141-074F-81E8-90F2D1997656}"/>
              </a:ext>
            </a:extLst>
          </p:cNvPr>
          <p:cNvSpPr>
            <a:spLocks noGrp="1"/>
          </p:cNvSpPr>
          <p:nvPr>
            <p:ph type="title"/>
          </p:nvPr>
        </p:nvSpPr>
        <p:spPr/>
        <p:txBody>
          <a:bodyPr/>
          <a:lstStyle/>
          <a:p>
            <a:r>
              <a:rPr lang="en-GB"/>
              <a:t>Click to edit Master title style</a:t>
            </a:r>
            <a:endParaRPr lang="en-US"/>
          </a:p>
        </p:txBody>
      </p:sp>
    </p:spTree>
    <p:extLst>
      <p:ext uri="{BB962C8B-B14F-4D97-AF65-F5344CB8AC3E}">
        <p14:creationId xmlns:p14="http://schemas.microsoft.com/office/powerpoint/2010/main" val="1247046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516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99D2E-2B66-D64E-9599-5528AEA2E91D}"/>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BF90D50-D1BC-2843-BAF5-A5971358A3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C588BDC-F2EE-4B49-91E0-106CE42C6E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Tree>
    <p:extLst>
      <p:ext uri="{BB962C8B-B14F-4D97-AF65-F5344CB8AC3E}">
        <p14:creationId xmlns:p14="http://schemas.microsoft.com/office/powerpoint/2010/main" val="222839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20324"/>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553398-AF0B-AB48-87DB-A49B8639D9E7}"/>
              </a:ext>
            </a:extLst>
          </p:cNvPr>
          <p:cNvSpPr>
            <a:spLocks noGrp="1"/>
          </p:cNvSpPr>
          <p:nvPr>
            <p:ph type="title"/>
          </p:nvPr>
        </p:nvSpPr>
        <p:spPr>
          <a:xfrm>
            <a:off x="838200" y="365126"/>
            <a:ext cx="10515600" cy="1261374"/>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D9A03F79-C1EB-B041-A22A-376A3172044A}"/>
              </a:ext>
            </a:extLst>
          </p:cNvPr>
          <p:cNvSpPr>
            <a:spLocks noGrp="1"/>
          </p:cNvSpPr>
          <p:nvPr>
            <p:ph type="body" idx="1"/>
          </p:nvPr>
        </p:nvSpPr>
        <p:spPr>
          <a:xfrm>
            <a:off x="838200" y="1933995"/>
            <a:ext cx="10515600" cy="424296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pic>
        <p:nvPicPr>
          <p:cNvPr id="8" name="Picture 7" descr="A picture containing logo&#10;&#10;Description automatically generated">
            <a:extLst>
              <a:ext uri="{FF2B5EF4-FFF2-40B4-BE49-F238E27FC236}">
                <a16:creationId xmlns:a16="http://schemas.microsoft.com/office/drawing/2014/main" id="{2AAE8F6C-18BC-B64F-A6BF-C273C4BA892B}"/>
              </a:ext>
            </a:extLst>
          </p:cNvPr>
          <p:cNvPicPr>
            <a:picLocks noChangeAspect="1"/>
          </p:cNvPicPr>
          <p:nvPr userDrawn="1"/>
        </p:nvPicPr>
        <p:blipFill>
          <a:blip r:embed="rId14" cstate="screen">
            <a:extLst>
              <a:ext uri="{28A0092B-C50C-407E-A947-70E740481C1C}">
                <a14:useLocalDpi xmlns:a14="http://schemas.microsoft.com/office/drawing/2010/main"/>
              </a:ext>
            </a:extLst>
          </a:blip>
          <a:stretch>
            <a:fillRect/>
          </a:stretch>
        </p:blipFill>
        <p:spPr>
          <a:xfrm>
            <a:off x="10058625" y="6198029"/>
            <a:ext cx="2063919" cy="589691"/>
          </a:xfrm>
          <a:prstGeom prst="rect">
            <a:avLst/>
          </a:prstGeom>
        </p:spPr>
      </p:pic>
    </p:spTree>
    <p:extLst>
      <p:ext uri="{BB962C8B-B14F-4D97-AF65-F5344CB8AC3E}">
        <p14:creationId xmlns:p14="http://schemas.microsoft.com/office/powerpoint/2010/main" val="691736172"/>
      </p:ext>
    </p:extLst>
  </p:cSld>
  <p:clrMap bg1="lt1" tx1="dk1" bg2="lt2" tx2="dk2" accent1="accent1" accent2="accent2" accent3="accent3" accent4="accent4" accent5="accent5" accent6="accent6" hlink="hlink" folHlink="folHlink"/>
  <p:sldLayoutIdLst>
    <p:sldLayoutId id="2147483649" r:id="rId1"/>
    <p:sldLayoutId id="2147483660"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l" defTabSz="914400" rtl="0" eaLnBrk="1" latinLnBrk="0" hangingPunct="1">
        <a:lnSpc>
          <a:spcPct val="90000"/>
        </a:lnSpc>
        <a:spcBef>
          <a:spcPct val="0"/>
        </a:spcBef>
        <a:buNone/>
        <a:defRPr sz="4400" b="0" i="0" kern="1200">
          <a:solidFill>
            <a:srgbClr val="F9F9F9"/>
          </a:solidFill>
          <a:latin typeface="Kanit Medium" pitchFamily="2" charset="-34"/>
          <a:ea typeface="+mj-ea"/>
          <a:cs typeface="Kanit Medium" pitchFamily="2" charset="-34"/>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rgbClr val="F9F9F9"/>
          </a:solidFill>
          <a:latin typeface="Kanit" pitchFamily="2" charset="-34"/>
          <a:ea typeface="+mn-ea"/>
          <a:cs typeface="Kanit" pitchFamily="2" charset="-34"/>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rgbClr val="F9F9F9"/>
          </a:solidFill>
          <a:latin typeface="Kanit" pitchFamily="2" charset="-34"/>
          <a:ea typeface="+mn-ea"/>
          <a:cs typeface="Kanit" pitchFamily="2" charset="-34"/>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rgbClr val="F9F9F9"/>
          </a:solidFill>
          <a:latin typeface="Kanit" pitchFamily="2" charset="-34"/>
          <a:ea typeface="+mn-ea"/>
          <a:cs typeface="Kanit" pitchFamily="2" charset="-34"/>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rgbClr val="F9F9F9"/>
          </a:solidFill>
          <a:latin typeface="Kanit" pitchFamily="2" charset="-34"/>
          <a:ea typeface="+mn-ea"/>
          <a:cs typeface="Kanit" pitchFamily="2" charset="-34"/>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rgbClr val="F9F9F9"/>
          </a:solidFill>
          <a:latin typeface="Kanit" pitchFamily="2" charset="-34"/>
          <a:ea typeface="+mn-ea"/>
          <a:cs typeface="Kanit" pitchFamily="2" charset="-34"/>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hyperlink" Target="https://openalex.org/"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impact.ref.ac.uk/casestudies/" TargetMode="Externa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clarivate.jp/wp-content/uploads/SDGs.pdf" TargetMode="External"/><Relationship Id="rId2" Type="http://schemas.openxmlformats.org/officeDocument/2006/relationships/hyperlink" Target="https://en.wikipedia.org/wiki/Bibliographic_coupling" TargetMode="Externa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figshare.com/articles/report/Topic_Modelling_of_Research_in_the_Arts_and_Humanities/5621260"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www.who.int/gho/database/en/" TargetMode="External"/><Relationship Id="rId2" Type="http://schemas.openxmlformats.org/officeDocument/2006/relationships/hyperlink" Target="https://data.worldbank.org/" TargetMode="External"/><Relationship Id="rId1" Type="http://schemas.openxmlformats.org/officeDocument/2006/relationships/slideLayout" Target="../slideLayouts/slideLayout3.xml"/><Relationship Id="rId5" Type="http://schemas.openxmlformats.org/officeDocument/2006/relationships/hyperlink" Target="https://data.unicef.org/resources/resource-type/datasets/" TargetMode="External"/><Relationship Id="rId4" Type="http://schemas.openxmlformats.org/officeDocument/2006/relationships/hyperlink" Target="http://open-data.europa.eu/en/data/"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electricdata.solutions" TargetMode="External"/><Relationship Id="rId2" Type="http://schemas.openxmlformats.org/officeDocument/2006/relationships/hyperlink" Target="mailto:martin@electricdata.solution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twitter.com/martinszomszor"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impact.ref.ac.uk/casestudies/" TargetMode="External"/><Relationship Id="rId2" Type="http://schemas.openxmlformats.org/officeDocument/2006/relationships/hyperlink" Target="https://www.grid.ac/" TargetMode="External"/><Relationship Id="rId1" Type="http://schemas.openxmlformats.org/officeDocument/2006/relationships/slideLayout" Target="../slideLayouts/slideLayout3.xml"/><Relationship Id="rId6" Type="http://schemas.openxmlformats.org/officeDocument/2006/relationships/hyperlink" Target="https://scholar.google.co.uk/citations?user=X_WneDgAAAAJ&amp;hl=en" TargetMode="External"/><Relationship Id="rId5" Type="http://schemas.openxmlformats.org/officeDocument/2006/relationships/hyperlink" Target="https://recognition.webofscience.com/awards/highly-cited/2021/" TargetMode="External"/><Relationship Id="rId4" Type="http://schemas.openxmlformats.org/officeDocument/2006/relationships/hyperlink" Target="https://www.springernature.com/gp/researchers/scigraph"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svg"/><Relationship Id="rId4" Type="http://schemas.openxmlformats.org/officeDocument/2006/relationships/image" Target="../media/image6.png"/><Relationship Id="rId9"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hyperlink" Target="https://ror.readme.io/docs/rest-api" TargetMode="External"/><Relationship Id="rId2" Type="http://schemas.openxmlformats.org/officeDocument/2006/relationships/hyperlink" Target="https://apps.crossref.org/SimpleTextQuery" TargetMode="Externa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www.ltg.ed.ac.uk/software/geoparser/" TargetMode="External"/><Relationship Id="rId2" Type="http://schemas.openxmlformats.org/officeDocument/2006/relationships/hyperlink" Target="https://github.com/martinszomszor/2022_NISO" TargetMode="External"/><Relationship Id="rId1" Type="http://schemas.openxmlformats.org/officeDocument/2006/relationships/slideLayout" Target="../slideLayouts/slideLayout3.xml"/><Relationship Id="rId4" Type="http://schemas.openxmlformats.org/officeDocument/2006/relationships/hyperlink" Target="https://gephi.or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B0D1A-6C7A-9B46-AE02-700779196F12}"/>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35C9CF29-E499-B54C-A9F2-A84E34A141D0}"/>
              </a:ext>
            </a:extLst>
          </p:cNvPr>
          <p:cNvSpPr>
            <a:spLocks noGrp="1"/>
          </p:cNvSpPr>
          <p:nvPr>
            <p:ph idx="1"/>
          </p:nvPr>
        </p:nvSpPr>
        <p:spPr/>
        <p:txBody>
          <a:bodyPr>
            <a:normAutofit fontScale="92500" lnSpcReduction="10000"/>
          </a:bodyPr>
          <a:lstStyle/>
          <a:p>
            <a:r>
              <a:rPr lang="en-US" dirty="0"/>
              <a:t>When working with scholarly data, the analyst must consider many different technology aspects. In terms of data integration, knowledge of the available datasets and how to link across them is crucial. For effective data enrichment, experience with widely used libraries and APIs can add additional value to the data. Finally, visualization of the outcomes is essential for proper interpretation and communication of findings.</a:t>
            </a:r>
          </a:p>
          <a:p>
            <a:r>
              <a:rPr lang="en-US" dirty="0"/>
              <a:t>For this presentation, I will demonstrate several technology solutions relating to these import steps showing how Python, open-source libraries and public data sources can be used effectively for custom analysis. In particular, topic modelling and geoparsing will be discussed, along with network visualization using Gephi.</a:t>
            </a:r>
          </a:p>
        </p:txBody>
      </p:sp>
    </p:spTree>
    <p:extLst>
      <p:ext uri="{BB962C8B-B14F-4D97-AF65-F5344CB8AC3E}">
        <p14:creationId xmlns:p14="http://schemas.microsoft.com/office/powerpoint/2010/main" val="40938880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6AEA9-B097-10DE-1563-271D1B1B1A9E}"/>
              </a:ext>
            </a:extLst>
          </p:cNvPr>
          <p:cNvSpPr>
            <a:spLocks noGrp="1"/>
          </p:cNvSpPr>
          <p:nvPr>
            <p:ph type="title"/>
          </p:nvPr>
        </p:nvSpPr>
        <p:spPr/>
        <p:txBody>
          <a:bodyPr/>
          <a:lstStyle/>
          <a:p>
            <a:r>
              <a:rPr lang="en-US" dirty="0"/>
              <a:t>Python </a:t>
            </a:r>
            <a:r>
              <a:rPr lang="en-US" dirty="0" err="1"/>
              <a:t>Jupyter</a:t>
            </a:r>
            <a:r>
              <a:rPr lang="en-US" dirty="0"/>
              <a:t> Notebooks</a:t>
            </a:r>
          </a:p>
        </p:txBody>
      </p:sp>
      <p:sp>
        <p:nvSpPr>
          <p:cNvPr id="3" name="Content Placeholder 2">
            <a:extLst>
              <a:ext uri="{FF2B5EF4-FFF2-40B4-BE49-F238E27FC236}">
                <a16:creationId xmlns:a16="http://schemas.microsoft.com/office/drawing/2014/main" id="{6EE5140F-EA58-1F24-FE6E-DEDB23631370}"/>
              </a:ext>
            </a:extLst>
          </p:cNvPr>
          <p:cNvSpPr>
            <a:spLocks noGrp="1"/>
          </p:cNvSpPr>
          <p:nvPr>
            <p:ph idx="1"/>
          </p:nvPr>
        </p:nvSpPr>
        <p:spPr/>
        <p:txBody>
          <a:bodyPr>
            <a:normAutofit fontScale="85000" lnSpcReduction="20000"/>
          </a:bodyPr>
          <a:lstStyle/>
          <a:p>
            <a:r>
              <a:rPr lang="en-US" dirty="0"/>
              <a:t>These Notebooks should be executed in order to run the various step of the analysis:</a:t>
            </a:r>
          </a:p>
          <a:p>
            <a:pPr lvl="1"/>
            <a:r>
              <a:rPr lang="en-US" dirty="0"/>
              <a:t>01 Download Publication </a:t>
            </a:r>
            <a:r>
              <a:rPr lang="en-US" dirty="0" err="1"/>
              <a:t>Data.ipynb</a:t>
            </a:r>
            <a:endParaRPr lang="en-US" dirty="0"/>
          </a:p>
          <a:p>
            <a:pPr lvl="2"/>
            <a:r>
              <a:rPr lang="en-US" dirty="0"/>
              <a:t>Use </a:t>
            </a:r>
            <a:r>
              <a:rPr lang="en-US" dirty="0" err="1"/>
              <a:t>OpenAlex</a:t>
            </a:r>
            <a:r>
              <a:rPr lang="en-US" dirty="0"/>
              <a:t> API to extract publications related to “Dengue Fever”</a:t>
            </a:r>
          </a:p>
          <a:p>
            <a:pPr lvl="1"/>
            <a:r>
              <a:rPr lang="en-US" dirty="0"/>
              <a:t>02 </a:t>
            </a:r>
            <a:r>
              <a:rPr lang="en-US" dirty="0" err="1"/>
              <a:t>Geoparse.ipynb</a:t>
            </a:r>
            <a:endParaRPr lang="en-US" dirty="0"/>
          </a:p>
          <a:p>
            <a:pPr lvl="2"/>
            <a:r>
              <a:rPr lang="en-US" dirty="0"/>
              <a:t>Use the </a:t>
            </a:r>
            <a:r>
              <a:rPr lang="en-US" dirty="0" err="1"/>
              <a:t>OpenSource</a:t>
            </a:r>
            <a:r>
              <a:rPr lang="en-US" dirty="0"/>
              <a:t> Edinburgh Geoparser to identify locations mentioned in the title or abstract</a:t>
            </a:r>
          </a:p>
          <a:p>
            <a:pPr lvl="1"/>
            <a:r>
              <a:rPr lang="en-US" dirty="0"/>
              <a:t>03 Bibliographic </a:t>
            </a:r>
            <a:r>
              <a:rPr lang="en-US" dirty="0" err="1"/>
              <a:t>Coupling.ipynb</a:t>
            </a:r>
            <a:endParaRPr lang="en-US" dirty="0"/>
          </a:p>
          <a:p>
            <a:pPr lvl="2"/>
            <a:r>
              <a:rPr lang="en-US" dirty="0"/>
              <a:t>Extract cited references from publication data and use bibliographic coupling to cluster related publications</a:t>
            </a:r>
          </a:p>
          <a:p>
            <a:pPr lvl="2"/>
            <a:r>
              <a:rPr lang="en-US" dirty="0" err="1"/>
              <a:t>Vizualise</a:t>
            </a:r>
            <a:r>
              <a:rPr lang="en-US" dirty="0"/>
              <a:t> the Network using Gephi</a:t>
            </a:r>
          </a:p>
          <a:p>
            <a:pPr lvl="1"/>
            <a:r>
              <a:rPr lang="en-US" dirty="0"/>
              <a:t>04 Topic </a:t>
            </a:r>
            <a:r>
              <a:rPr lang="en-US" dirty="0" err="1"/>
              <a:t>Modelling.ipynb</a:t>
            </a:r>
            <a:endParaRPr lang="en-US" dirty="0"/>
          </a:p>
          <a:p>
            <a:pPr lvl="2"/>
            <a:r>
              <a:rPr lang="en-US" dirty="0"/>
              <a:t>Create a simple topic model using title and abstracts</a:t>
            </a:r>
          </a:p>
          <a:p>
            <a:pPr lvl="2"/>
            <a:r>
              <a:rPr lang="en-US" dirty="0"/>
              <a:t>Visualize the publication dataset using UMAP</a:t>
            </a:r>
          </a:p>
          <a:p>
            <a:pPr lvl="1"/>
            <a:r>
              <a:rPr lang="en-US" dirty="0"/>
              <a:t>05 </a:t>
            </a:r>
            <a:r>
              <a:rPr lang="en-US" dirty="0" err="1"/>
              <a:t>Analysis.ipynb</a:t>
            </a:r>
            <a:endParaRPr lang="en-US" dirty="0"/>
          </a:p>
          <a:p>
            <a:pPr lvl="2"/>
            <a:r>
              <a:rPr lang="en-US" dirty="0"/>
              <a:t>Join the data files and produce some simple analysis</a:t>
            </a:r>
          </a:p>
          <a:p>
            <a:pPr lvl="1"/>
            <a:endParaRPr lang="en-US" dirty="0"/>
          </a:p>
          <a:p>
            <a:pPr lvl="1"/>
            <a:endParaRPr lang="en-US" dirty="0"/>
          </a:p>
        </p:txBody>
      </p:sp>
    </p:spTree>
    <p:extLst>
      <p:ext uri="{BB962C8B-B14F-4D97-AF65-F5344CB8AC3E}">
        <p14:creationId xmlns:p14="http://schemas.microsoft.com/office/powerpoint/2010/main" val="2579190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035D6-67BF-96CB-269D-62C0C16FC453}"/>
              </a:ext>
            </a:extLst>
          </p:cNvPr>
          <p:cNvSpPr>
            <a:spLocks noGrp="1"/>
          </p:cNvSpPr>
          <p:nvPr>
            <p:ph type="title"/>
          </p:nvPr>
        </p:nvSpPr>
        <p:spPr/>
        <p:txBody>
          <a:bodyPr/>
          <a:lstStyle/>
          <a:p>
            <a:r>
              <a:rPr lang="en-US" dirty="0"/>
              <a:t>01 Download Publication </a:t>
            </a:r>
            <a:r>
              <a:rPr lang="en-US" dirty="0" err="1"/>
              <a:t>Data.ipynb</a:t>
            </a:r>
            <a:endParaRPr lang="en-US" dirty="0"/>
          </a:p>
        </p:txBody>
      </p:sp>
      <p:sp>
        <p:nvSpPr>
          <p:cNvPr id="3" name="Content Placeholder 2">
            <a:extLst>
              <a:ext uri="{FF2B5EF4-FFF2-40B4-BE49-F238E27FC236}">
                <a16:creationId xmlns:a16="http://schemas.microsoft.com/office/drawing/2014/main" id="{9EE73BA6-4566-971C-4CE4-7B5F04B5CA54}"/>
              </a:ext>
            </a:extLst>
          </p:cNvPr>
          <p:cNvSpPr>
            <a:spLocks noGrp="1"/>
          </p:cNvSpPr>
          <p:nvPr>
            <p:ph idx="1"/>
          </p:nvPr>
        </p:nvSpPr>
        <p:spPr/>
        <p:txBody>
          <a:bodyPr/>
          <a:lstStyle/>
          <a:p>
            <a:r>
              <a:rPr lang="en-US" dirty="0"/>
              <a:t>You may have a subscription to a bibliometric database, such as Web of Science, Scopus, or Dimensions, but if not, there is also the option to use </a:t>
            </a:r>
            <a:r>
              <a:rPr lang="en-US" dirty="0">
                <a:hlinkClick r:id="rId2"/>
              </a:rPr>
              <a:t>OpenAlex</a:t>
            </a:r>
            <a:endParaRPr lang="en-US" dirty="0"/>
          </a:p>
          <a:p>
            <a:endParaRPr lang="en-US" dirty="0"/>
          </a:p>
        </p:txBody>
      </p:sp>
    </p:spTree>
    <p:extLst>
      <p:ext uri="{BB962C8B-B14F-4D97-AF65-F5344CB8AC3E}">
        <p14:creationId xmlns:p14="http://schemas.microsoft.com/office/powerpoint/2010/main" val="4173473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DB8FA5-EBC4-7701-F62D-3CD3CA4AD32E}"/>
              </a:ext>
            </a:extLst>
          </p:cNvPr>
          <p:cNvSpPr>
            <a:spLocks noGrp="1"/>
          </p:cNvSpPr>
          <p:nvPr>
            <p:ph type="title"/>
          </p:nvPr>
        </p:nvSpPr>
        <p:spPr/>
        <p:txBody>
          <a:bodyPr/>
          <a:lstStyle/>
          <a:p>
            <a:r>
              <a:rPr lang="en-US" dirty="0"/>
              <a:t>02 </a:t>
            </a:r>
            <a:r>
              <a:rPr lang="en-US" dirty="0" err="1"/>
              <a:t>Geoparse.ipynb</a:t>
            </a:r>
            <a:endParaRPr lang="en-US" dirty="0"/>
          </a:p>
        </p:txBody>
      </p:sp>
      <p:sp>
        <p:nvSpPr>
          <p:cNvPr id="3" name="Content Placeholder 2">
            <a:extLst>
              <a:ext uri="{FF2B5EF4-FFF2-40B4-BE49-F238E27FC236}">
                <a16:creationId xmlns:a16="http://schemas.microsoft.com/office/drawing/2014/main" id="{CD61C587-55AF-E9A0-2104-FE422DD69D0E}"/>
              </a:ext>
            </a:extLst>
          </p:cNvPr>
          <p:cNvSpPr>
            <a:spLocks noGrp="1"/>
          </p:cNvSpPr>
          <p:nvPr>
            <p:ph idx="1"/>
          </p:nvPr>
        </p:nvSpPr>
        <p:spPr>
          <a:xfrm>
            <a:off x="838200" y="1900535"/>
            <a:ext cx="6337721" cy="4184674"/>
          </a:xfrm>
        </p:spPr>
        <p:txBody>
          <a:bodyPr/>
          <a:lstStyle/>
          <a:p>
            <a:r>
              <a:rPr lang="en-US" dirty="0"/>
              <a:t>Geoparsing – the identification and disambiguation of locations mentioned in text</a:t>
            </a:r>
          </a:p>
          <a:p>
            <a:r>
              <a:rPr lang="en-US" dirty="0"/>
              <a:t>Used to annotate REF2014 </a:t>
            </a:r>
            <a:r>
              <a:rPr lang="en-US" dirty="0">
                <a:hlinkClick r:id="rId2"/>
              </a:rPr>
              <a:t>impact case studies</a:t>
            </a:r>
            <a:r>
              <a:rPr lang="en-US" dirty="0"/>
              <a:t> with impact locations </a:t>
            </a:r>
          </a:p>
          <a:p>
            <a:r>
              <a:rPr lang="en-US" dirty="0"/>
              <a:t>When applied to research publications on diseases, it can help identify where studies have taken place</a:t>
            </a:r>
          </a:p>
        </p:txBody>
      </p:sp>
      <p:pic>
        <p:nvPicPr>
          <p:cNvPr id="4" name="Picture 3" descr="Graphical user interface, application&#10;&#10;Description automatically generated">
            <a:extLst>
              <a:ext uri="{FF2B5EF4-FFF2-40B4-BE49-F238E27FC236}">
                <a16:creationId xmlns:a16="http://schemas.microsoft.com/office/drawing/2014/main" id="{C60F9222-8D78-0CE4-83A0-5DD5BE03C8B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470373" y="1974136"/>
            <a:ext cx="3883427" cy="3856737"/>
          </a:xfrm>
          <a:prstGeom prst="rect">
            <a:avLst/>
          </a:prstGeom>
        </p:spPr>
      </p:pic>
    </p:spTree>
    <p:extLst>
      <p:ext uri="{BB962C8B-B14F-4D97-AF65-F5344CB8AC3E}">
        <p14:creationId xmlns:p14="http://schemas.microsoft.com/office/powerpoint/2010/main" val="22376930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3A19E-FF24-FAE0-6441-CA474E5D8179}"/>
              </a:ext>
            </a:extLst>
          </p:cNvPr>
          <p:cNvSpPr>
            <a:spLocks noGrp="1"/>
          </p:cNvSpPr>
          <p:nvPr>
            <p:ph type="title"/>
          </p:nvPr>
        </p:nvSpPr>
        <p:spPr/>
        <p:txBody>
          <a:bodyPr>
            <a:normAutofit/>
          </a:bodyPr>
          <a:lstStyle/>
          <a:p>
            <a:r>
              <a:rPr lang="en-US" dirty="0"/>
              <a:t>03 Bibliographic </a:t>
            </a:r>
            <a:r>
              <a:rPr lang="en-US" dirty="0" err="1"/>
              <a:t>Coupling.ipynb</a:t>
            </a:r>
            <a:endParaRPr lang="en-US" dirty="0"/>
          </a:p>
        </p:txBody>
      </p:sp>
      <p:sp>
        <p:nvSpPr>
          <p:cNvPr id="3" name="Content Placeholder 2">
            <a:extLst>
              <a:ext uri="{FF2B5EF4-FFF2-40B4-BE49-F238E27FC236}">
                <a16:creationId xmlns:a16="http://schemas.microsoft.com/office/drawing/2014/main" id="{7AB00DBC-FB1E-C905-D490-32749C46CD4B}"/>
              </a:ext>
            </a:extLst>
          </p:cNvPr>
          <p:cNvSpPr>
            <a:spLocks noGrp="1"/>
          </p:cNvSpPr>
          <p:nvPr>
            <p:ph idx="1"/>
          </p:nvPr>
        </p:nvSpPr>
        <p:spPr>
          <a:xfrm>
            <a:off x="838200" y="1900535"/>
            <a:ext cx="4368994" cy="4184674"/>
          </a:xfrm>
        </p:spPr>
        <p:txBody>
          <a:bodyPr>
            <a:normAutofit fontScale="92500" lnSpcReduction="10000"/>
          </a:bodyPr>
          <a:lstStyle/>
          <a:p>
            <a:r>
              <a:rPr lang="en-US" dirty="0"/>
              <a:t>The citation network contains information about the nature of research publications</a:t>
            </a:r>
          </a:p>
          <a:p>
            <a:r>
              <a:rPr lang="en-US" dirty="0"/>
              <a:t>One common technique is to calculate publication similarity based on the overlap in cited works (</a:t>
            </a:r>
            <a:r>
              <a:rPr lang="en-US" dirty="0">
                <a:hlinkClick r:id="rId2"/>
              </a:rPr>
              <a:t>bibliographic coupling</a:t>
            </a:r>
            <a:r>
              <a:rPr lang="en-US" dirty="0"/>
              <a:t>)</a:t>
            </a:r>
          </a:p>
          <a:p>
            <a:r>
              <a:rPr lang="en-US" dirty="0"/>
              <a:t>This image is taken from an </a:t>
            </a:r>
            <a:r>
              <a:rPr lang="en-US" dirty="0">
                <a:hlinkClick r:id="rId3"/>
              </a:rPr>
              <a:t>ISI report</a:t>
            </a:r>
            <a:r>
              <a:rPr lang="en-US" dirty="0"/>
              <a:t> on UN SDGs</a:t>
            </a:r>
          </a:p>
        </p:txBody>
      </p:sp>
      <p:pic>
        <p:nvPicPr>
          <p:cNvPr id="5" name="Picture 4" descr="Diagram&#10;&#10;Description automatically generated">
            <a:extLst>
              <a:ext uri="{FF2B5EF4-FFF2-40B4-BE49-F238E27FC236}">
                <a16:creationId xmlns:a16="http://schemas.microsoft.com/office/drawing/2014/main" id="{F7405C4F-DC72-91CF-5BE8-32377263CD1B}"/>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327869" y="1814768"/>
            <a:ext cx="6025931" cy="4184674"/>
          </a:xfrm>
          <a:prstGeom prst="rect">
            <a:avLst/>
          </a:prstGeom>
        </p:spPr>
      </p:pic>
    </p:spTree>
    <p:extLst>
      <p:ext uri="{BB962C8B-B14F-4D97-AF65-F5344CB8AC3E}">
        <p14:creationId xmlns:p14="http://schemas.microsoft.com/office/powerpoint/2010/main" val="41978211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4DC96-4A32-98BB-00D7-3936812F2367}"/>
              </a:ext>
            </a:extLst>
          </p:cNvPr>
          <p:cNvSpPr>
            <a:spLocks noGrp="1"/>
          </p:cNvSpPr>
          <p:nvPr>
            <p:ph type="title"/>
          </p:nvPr>
        </p:nvSpPr>
        <p:spPr/>
        <p:txBody>
          <a:bodyPr>
            <a:normAutofit/>
          </a:bodyPr>
          <a:lstStyle/>
          <a:p>
            <a:r>
              <a:rPr lang="en-US" dirty="0"/>
              <a:t>04 Topic </a:t>
            </a:r>
            <a:r>
              <a:rPr lang="en-US" dirty="0" err="1"/>
              <a:t>Modelling.ipynb</a:t>
            </a:r>
            <a:endParaRPr lang="en-US" dirty="0"/>
          </a:p>
        </p:txBody>
      </p:sp>
      <p:sp>
        <p:nvSpPr>
          <p:cNvPr id="3" name="Content Placeholder 2">
            <a:extLst>
              <a:ext uri="{FF2B5EF4-FFF2-40B4-BE49-F238E27FC236}">
                <a16:creationId xmlns:a16="http://schemas.microsoft.com/office/drawing/2014/main" id="{34BCAE32-1F9B-8F48-5852-1C6B954B39B5}"/>
              </a:ext>
            </a:extLst>
          </p:cNvPr>
          <p:cNvSpPr>
            <a:spLocks noGrp="1"/>
          </p:cNvSpPr>
          <p:nvPr>
            <p:ph idx="1"/>
          </p:nvPr>
        </p:nvSpPr>
        <p:spPr>
          <a:xfrm>
            <a:off x="838200" y="1900535"/>
            <a:ext cx="4514976" cy="4184674"/>
          </a:xfrm>
        </p:spPr>
        <p:txBody>
          <a:bodyPr>
            <a:normAutofit fontScale="77500" lnSpcReduction="20000"/>
          </a:bodyPr>
          <a:lstStyle/>
          <a:p>
            <a:r>
              <a:rPr lang="en-GB" dirty="0"/>
              <a:t>Topic modelling is a natural language processing (NLP) technique that determines how certain clusters of related words (topics) can be used to categorise the underlying data.</a:t>
            </a:r>
          </a:p>
          <a:p>
            <a:r>
              <a:rPr lang="en-GB" dirty="0"/>
              <a:t>It is a data driven approach, meaning results are not dependent on pre-conceived notions of structure, but are instead derived from the data itself</a:t>
            </a:r>
          </a:p>
          <a:p>
            <a:r>
              <a:rPr lang="en-GB" dirty="0"/>
              <a:t>This image from a </a:t>
            </a:r>
            <a:r>
              <a:rPr lang="en-GB" dirty="0">
                <a:hlinkClick r:id="rId2"/>
              </a:rPr>
              <a:t>2017 report</a:t>
            </a:r>
            <a:r>
              <a:rPr lang="en-GB" dirty="0"/>
              <a:t> shows Arts &amp; Humanities research grants and their various topics</a:t>
            </a:r>
          </a:p>
          <a:p>
            <a:endParaRPr lang="en-US" dirty="0"/>
          </a:p>
        </p:txBody>
      </p:sp>
      <p:pic>
        <p:nvPicPr>
          <p:cNvPr id="5" name="Picture 4" descr="Map&#10;&#10;Description automatically generated">
            <a:extLst>
              <a:ext uri="{FF2B5EF4-FFF2-40B4-BE49-F238E27FC236}">
                <a16:creationId xmlns:a16="http://schemas.microsoft.com/office/drawing/2014/main" id="{686D8D21-F4E6-452A-2407-FCE0E899285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427827" y="1900535"/>
            <a:ext cx="5925973" cy="4184675"/>
          </a:xfrm>
          <a:prstGeom prst="rect">
            <a:avLst/>
          </a:prstGeom>
        </p:spPr>
      </p:pic>
    </p:spTree>
    <p:extLst>
      <p:ext uri="{BB962C8B-B14F-4D97-AF65-F5344CB8AC3E}">
        <p14:creationId xmlns:p14="http://schemas.microsoft.com/office/powerpoint/2010/main" val="39174866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49D38-084A-9497-5AFA-29BBE426305A}"/>
              </a:ext>
            </a:extLst>
          </p:cNvPr>
          <p:cNvSpPr>
            <a:spLocks noGrp="1"/>
          </p:cNvSpPr>
          <p:nvPr>
            <p:ph type="title"/>
          </p:nvPr>
        </p:nvSpPr>
        <p:spPr/>
        <p:txBody>
          <a:bodyPr>
            <a:normAutofit/>
          </a:bodyPr>
          <a:lstStyle/>
          <a:p>
            <a:r>
              <a:rPr lang="en-US" dirty="0"/>
              <a:t>05 </a:t>
            </a:r>
            <a:r>
              <a:rPr lang="en-US" dirty="0" err="1"/>
              <a:t>Analysis.ipynb</a:t>
            </a:r>
            <a:endParaRPr lang="en-US" dirty="0"/>
          </a:p>
        </p:txBody>
      </p:sp>
      <p:sp>
        <p:nvSpPr>
          <p:cNvPr id="3" name="Content Placeholder 2">
            <a:extLst>
              <a:ext uri="{FF2B5EF4-FFF2-40B4-BE49-F238E27FC236}">
                <a16:creationId xmlns:a16="http://schemas.microsoft.com/office/drawing/2014/main" id="{561A7379-C0CC-D18F-2706-3DE01D48F920}"/>
              </a:ext>
            </a:extLst>
          </p:cNvPr>
          <p:cNvSpPr>
            <a:spLocks noGrp="1"/>
          </p:cNvSpPr>
          <p:nvPr>
            <p:ph idx="1"/>
          </p:nvPr>
        </p:nvSpPr>
        <p:spPr/>
        <p:txBody>
          <a:bodyPr/>
          <a:lstStyle/>
          <a:p>
            <a:r>
              <a:rPr lang="en-US" dirty="0"/>
              <a:t>How frequently are locations mentioned in research relating to Dengue Fever?</a:t>
            </a:r>
          </a:p>
          <a:p>
            <a:r>
              <a:rPr lang="en-US" dirty="0"/>
              <a:t>Is research focused in areas with increased incidence?</a:t>
            </a:r>
          </a:p>
          <a:p>
            <a:r>
              <a:rPr lang="en-US" dirty="0"/>
              <a:t>Do certain locations have more or less research  on a particular topic?</a:t>
            </a:r>
          </a:p>
          <a:p>
            <a:r>
              <a:rPr lang="en-US" dirty="0"/>
              <a:t>Are publications that mention certain countries authored by researches based on those countries?</a:t>
            </a:r>
          </a:p>
        </p:txBody>
      </p:sp>
    </p:spTree>
    <p:extLst>
      <p:ext uri="{BB962C8B-B14F-4D97-AF65-F5344CB8AC3E}">
        <p14:creationId xmlns:p14="http://schemas.microsoft.com/office/powerpoint/2010/main" val="34360428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DF178-A3B1-42E4-A480-4236450EFC11}"/>
              </a:ext>
            </a:extLst>
          </p:cNvPr>
          <p:cNvSpPr>
            <a:spLocks noGrp="1"/>
          </p:cNvSpPr>
          <p:nvPr>
            <p:ph type="title"/>
          </p:nvPr>
        </p:nvSpPr>
        <p:spPr/>
        <p:txBody>
          <a:bodyPr/>
          <a:lstStyle/>
          <a:p>
            <a:r>
              <a:rPr lang="en-US" dirty="0"/>
              <a:t>Final remarks</a:t>
            </a:r>
          </a:p>
        </p:txBody>
      </p:sp>
      <p:sp>
        <p:nvSpPr>
          <p:cNvPr id="3" name="Content Placeholder 2">
            <a:extLst>
              <a:ext uri="{FF2B5EF4-FFF2-40B4-BE49-F238E27FC236}">
                <a16:creationId xmlns:a16="http://schemas.microsoft.com/office/drawing/2014/main" id="{E0D38A1F-90AE-6A90-3825-5C5CCF8FE39B}"/>
              </a:ext>
            </a:extLst>
          </p:cNvPr>
          <p:cNvSpPr>
            <a:spLocks noGrp="1"/>
          </p:cNvSpPr>
          <p:nvPr>
            <p:ph idx="1"/>
          </p:nvPr>
        </p:nvSpPr>
        <p:spPr/>
        <p:txBody>
          <a:bodyPr/>
          <a:lstStyle/>
          <a:p>
            <a:r>
              <a:rPr lang="en-US" dirty="0"/>
              <a:t>There are many public data sources that can be linked with scholarly data  to provide new analytical opportunities</a:t>
            </a:r>
          </a:p>
          <a:p>
            <a:pPr lvl="1"/>
            <a:r>
              <a:rPr lang="en-US" dirty="0">
                <a:hlinkClick r:id="rId2"/>
              </a:rPr>
              <a:t>World Bank</a:t>
            </a:r>
            <a:endParaRPr lang="en-US" dirty="0"/>
          </a:p>
          <a:p>
            <a:pPr lvl="1"/>
            <a:r>
              <a:rPr lang="en-US" dirty="0">
                <a:hlinkClick r:id="rId3"/>
              </a:rPr>
              <a:t>World Health Organization</a:t>
            </a:r>
            <a:endParaRPr lang="en-US" dirty="0"/>
          </a:p>
          <a:p>
            <a:pPr lvl="1"/>
            <a:r>
              <a:rPr lang="en-US" dirty="0">
                <a:hlinkClick r:id="rId4"/>
              </a:rPr>
              <a:t>European Union Open Data Portal</a:t>
            </a:r>
            <a:endParaRPr lang="en-US" dirty="0"/>
          </a:p>
          <a:p>
            <a:pPr lvl="1"/>
            <a:r>
              <a:rPr lang="en-US" dirty="0">
                <a:hlinkClick r:id="rId5"/>
              </a:rPr>
              <a:t>UNICEF Datasets</a:t>
            </a:r>
            <a:endParaRPr lang="en-US" dirty="0"/>
          </a:p>
          <a:p>
            <a:r>
              <a:rPr lang="en-US" dirty="0"/>
              <a:t>Data Science techniques, such as Geoparsing and Topic Modelling, can be used to enhance scholarly data and provide insights to research questions</a:t>
            </a:r>
          </a:p>
        </p:txBody>
      </p:sp>
    </p:spTree>
    <p:extLst>
      <p:ext uri="{BB962C8B-B14F-4D97-AF65-F5344CB8AC3E}">
        <p14:creationId xmlns:p14="http://schemas.microsoft.com/office/powerpoint/2010/main" val="15340755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40D0F8-3520-1944-9DB0-424C105A9F88}"/>
              </a:ext>
            </a:extLst>
          </p:cNvPr>
          <p:cNvSpPr>
            <a:spLocks noGrp="1"/>
          </p:cNvSpPr>
          <p:nvPr>
            <p:ph type="ctrTitle"/>
          </p:nvPr>
        </p:nvSpPr>
        <p:spPr>
          <a:xfrm>
            <a:off x="1524000" y="969963"/>
            <a:ext cx="9144000" cy="2387600"/>
          </a:xfrm>
        </p:spPr>
        <p:txBody>
          <a:bodyPr/>
          <a:lstStyle/>
          <a:p>
            <a:r>
              <a:rPr lang="en-US" dirty="0"/>
              <a:t>Thanks for your attention</a:t>
            </a:r>
          </a:p>
        </p:txBody>
      </p:sp>
      <p:sp>
        <p:nvSpPr>
          <p:cNvPr id="3" name="Subtitle 2">
            <a:extLst>
              <a:ext uri="{FF2B5EF4-FFF2-40B4-BE49-F238E27FC236}">
                <a16:creationId xmlns:a16="http://schemas.microsoft.com/office/drawing/2014/main" id="{29B23E86-FD1D-8643-9CEF-EA5778D6FC50}"/>
              </a:ext>
            </a:extLst>
          </p:cNvPr>
          <p:cNvSpPr>
            <a:spLocks noGrp="1"/>
          </p:cNvSpPr>
          <p:nvPr>
            <p:ph type="subTitle" idx="1"/>
          </p:nvPr>
        </p:nvSpPr>
        <p:spPr>
          <a:xfrm>
            <a:off x="1524000" y="3449638"/>
            <a:ext cx="9144000" cy="1655762"/>
          </a:xfrm>
        </p:spPr>
        <p:txBody>
          <a:bodyPr/>
          <a:lstStyle/>
          <a:p>
            <a:r>
              <a:rPr lang="en-US" dirty="0">
                <a:hlinkClick r:id="rId2"/>
              </a:rPr>
              <a:t>martin@electricdata.solutions</a:t>
            </a:r>
            <a:endParaRPr lang="en-US" dirty="0"/>
          </a:p>
          <a:p>
            <a:endParaRPr lang="en-US" dirty="0"/>
          </a:p>
          <a:p>
            <a:r>
              <a:rPr lang="en-US" dirty="0"/>
              <a:t>Find out more at </a:t>
            </a:r>
            <a:r>
              <a:rPr lang="en-US" dirty="0">
                <a:hlinkClick r:id="rId3"/>
              </a:rPr>
              <a:t>electricdata.solutions</a:t>
            </a:r>
            <a:endParaRPr lang="en-US" dirty="0"/>
          </a:p>
        </p:txBody>
      </p:sp>
    </p:spTree>
    <p:extLst>
      <p:ext uri="{BB962C8B-B14F-4D97-AF65-F5344CB8AC3E}">
        <p14:creationId xmlns:p14="http://schemas.microsoft.com/office/powerpoint/2010/main" val="19374603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D8AAF-B726-8640-A6A0-67623990D5B2}"/>
              </a:ext>
            </a:extLst>
          </p:cNvPr>
          <p:cNvSpPr>
            <a:spLocks noGrp="1"/>
          </p:cNvSpPr>
          <p:nvPr>
            <p:ph type="ctrTitle"/>
          </p:nvPr>
        </p:nvSpPr>
        <p:spPr/>
        <p:txBody>
          <a:bodyPr/>
          <a:lstStyle/>
          <a:p>
            <a:r>
              <a:rPr lang="en-US" dirty="0"/>
              <a:t>Methods and Tools for Scholarly Data Analytics</a:t>
            </a:r>
          </a:p>
        </p:txBody>
      </p:sp>
      <p:sp>
        <p:nvSpPr>
          <p:cNvPr id="3" name="Subtitle 2">
            <a:extLst>
              <a:ext uri="{FF2B5EF4-FFF2-40B4-BE49-F238E27FC236}">
                <a16:creationId xmlns:a16="http://schemas.microsoft.com/office/drawing/2014/main" id="{AE3202AE-A4D6-CA47-84C8-DCA4A72FAAC9}"/>
              </a:ext>
            </a:extLst>
          </p:cNvPr>
          <p:cNvSpPr>
            <a:spLocks noGrp="1"/>
          </p:cNvSpPr>
          <p:nvPr>
            <p:ph type="subTitle" idx="1"/>
          </p:nvPr>
        </p:nvSpPr>
        <p:spPr/>
        <p:txBody>
          <a:bodyPr>
            <a:normAutofit fontScale="77500" lnSpcReduction="20000"/>
          </a:bodyPr>
          <a:lstStyle/>
          <a:p>
            <a:r>
              <a:rPr lang="en-GB" dirty="0"/>
              <a:t>Working with Scholarly APIs: A NISO Training Series</a:t>
            </a:r>
          </a:p>
          <a:p>
            <a:endParaRPr lang="en-US" dirty="0"/>
          </a:p>
          <a:p>
            <a:r>
              <a:rPr lang="en-US" dirty="0"/>
              <a:t>Dr Martin Szomszor</a:t>
            </a:r>
          </a:p>
          <a:p>
            <a:r>
              <a:rPr lang="en-US" dirty="0">
                <a:hlinkClick r:id="rId2"/>
              </a:rPr>
              <a:t>@</a:t>
            </a:r>
            <a:r>
              <a:rPr lang="en-US" dirty="0" err="1">
                <a:hlinkClick r:id="rId2"/>
              </a:rPr>
              <a:t>martinszomszor</a:t>
            </a:r>
            <a:endParaRPr lang="en-US" dirty="0"/>
          </a:p>
          <a:p>
            <a:r>
              <a:rPr lang="en-US" dirty="0"/>
              <a:t>June 9</a:t>
            </a:r>
            <a:r>
              <a:rPr lang="en-US" baseline="30000" dirty="0"/>
              <a:t>th</a:t>
            </a:r>
            <a:r>
              <a:rPr lang="en-US" dirty="0"/>
              <a:t> 2022</a:t>
            </a:r>
          </a:p>
        </p:txBody>
      </p:sp>
    </p:spTree>
    <p:extLst>
      <p:ext uri="{BB962C8B-B14F-4D97-AF65-F5344CB8AC3E}">
        <p14:creationId xmlns:p14="http://schemas.microsoft.com/office/powerpoint/2010/main" val="33808274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E432AD-CDEA-D241-A2E6-747297BD98DF}"/>
              </a:ext>
            </a:extLst>
          </p:cNvPr>
          <p:cNvSpPr>
            <a:spLocks noGrp="1"/>
          </p:cNvSpPr>
          <p:nvPr>
            <p:ph type="title"/>
          </p:nvPr>
        </p:nvSpPr>
        <p:spPr/>
        <p:txBody>
          <a:bodyPr/>
          <a:lstStyle/>
          <a:p>
            <a:r>
              <a:rPr lang="en-US" dirty="0"/>
              <a:t>About me</a:t>
            </a:r>
          </a:p>
        </p:txBody>
      </p:sp>
      <p:sp>
        <p:nvSpPr>
          <p:cNvPr id="3" name="Content Placeholder 2">
            <a:extLst>
              <a:ext uri="{FF2B5EF4-FFF2-40B4-BE49-F238E27FC236}">
                <a16:creationId xmlns:a16="http://schemas.microsoft.com/office/drawing/2014/main" id="{6C8EA124-F314-174B-8D4D-E39D47CF17BD}"/>
              </a:ext>
            </a:extLst>
          </p:cNvPr>
          <p:cNvSpPr>
            <a:spLocks noGrp="1"/>
          </p:cNvSpPr>
          <p:nvPr>
            <p:ph idx="1"/>
          </p:nvPr>
        </p:nvSpPr>
        <p:spPr>
          <a:xfrm>
            <a:off x="838200" y="1900534"/>
            <a:ext cx="10515600" cy="4772769"/>
          </a:xfrm>
        </p:spPr>
        <p:txBody>
          <a:bodyPr>
            <a:noAutofit/>
          </a:bodyPr>
          <a:lstStyle/>
          <a:p>
            <a:r>
              <a:rPr lang="en-US" sz="1300" dirty="0"/>
              <a:t>2003-09		PhD &amp; Research Fellow - University of Southampton</a:t>
            </a:r>
          </a:p>
          <a:p>
            <a:pPr lvl="1"/>
            <a:r>
              <a:rPr lang="en-US" sz="1300" i="1" dirty="0"/>
              <a:t>Automatic Data Integration, Semantic Web, Knowledge Engineering, Natural Language Processing</a:t>
            </a:r>
          </a:p>
          <a:p>
            <a:r>
              <a:rPr lang="en-US" sz="1300" dirty="0"/>
              <a:t>2009-11		Deputy Head of Centre - City eHealth Research Centre, London</a:t>
            </a:r>
          </a:p>
          <a:p>
            <a:pPr lvl="1"/>
            <a:r>
              <a:rPr lang="en-US" sz="1300" i="1" dirty="0"/>
              <a:t>Epidemic intelligence using social media</a:t>
            </a:r>
          </a:p>
          <a:p>
            <a:pPr lvl="1"/>
            <a:r>
              <a:rPr lang="en-US" sz="1300" i="1" dirty="0"/>
              <a:t>ECDC Field Epidemiology Manual Wiki</a:t>
            </a:r>
          </a:p>
          <a:p>
            <a:r>
              <a:rPr lang="en-US" sz="1300" dirty="0"/>
              <a:t>20011-18		Chief Data Scientist – Digital Science</a:t>
            </a:r>
          </a:p>
          <a:p>
            <a:pPr lvl="1"/>
            <a:r>
              <a:rPr lang="en-US" sz="1300" i="1" dirty="0">
                <a:hlinkClick r:id="rId2"/>
              </a:rPr>
              <a:t>Global Research Identifier Database</a:t>
            </a:r>
            <a:r>
              <a:rPr lang="en-US" sz="1300" i="1" dirty="0"/>
              <a:t> (GRID) -&gt; ROR</a:t>
            </a:r>
          </a:p>
          <a:p>
            <a:pPr lvl="1"/>
            <a:r>
              <a:rPr lang="en-US" sz="1300" i="1" dirty="0"/>
              <a:t>HEFCE </a:t>
            </a:r>
            <a:r>
              <a:rPr lang="en-US" sz="1300" i="1" dirty="0">
                <a:hlinkClick r:id="rId3"/>
              </a:rPr>
              <a:t>Impact Case Study Database</a:t>
            </a:r>
            <a:r>
              <a:rPr lang="en-US" sz="1300" i="1" dirty="0"/>
              <a:t> (REF2014)</a:t>
            </a:r>
          </a:p>
          <a:p>
            <a:pPr lvl="1"/>
            <a:r>
              <a:rPr lang="en-US" sz="1300" i="1" dirty="0"/>
              <a:t>Springer Nature </a:t>
            </a:r>
            <a:r>
              <a:rPr lang="en-US" sz="1300" i="1" dirty="0">
                <a:hlinkClick r:id="rId4"/>
              </a:rPr>
              <a:t>SciGraph</a:t>
            </a:r>
            <a:endParaRPr lang="en-US" sz="1300" i="1" dirty="0"/>
          </a:p>
          <a:p>
            <a:r>
              <a:rPr lang="en-US" sz="1300" dirty="0"/>
              <a:t>2018-21		Director - Institute for Scientific Information, Clarivate </a:t>
            </a:r>
          </a:p>
          <a:p>
            <a:pPr lvl="1"/>
            <a:r>
              <a:rPr lang="en-GB" sz="1300" i="1" dirty="0"/>
              <a:t>R&amp;D for new Web of Science features including Author Impact Beam Plots, Impact Profiles, Citation Topics and the new Journal Citation Indicator</a:t>
            </a:r>
          </a:p>
          <a:p>
            <a:pPr lvl="1"/>
            <a:r>
              <a:rPr lang="en-US" sz="1300" i="1" dirty="0"/>
              <a:t>Produced the annual </a:t>
            </a:r>
            <a:r>
              <a:rPr lang="en-US" sz="1300" i="1" dirty="0">
                <a:hlinkClick r:id="rId5"/>
              </a:rPr>
              <a:t>Highly Cited Researcher</a:t>
            </a:r>
            <a:r>
              <a:rPr lang="en-US" sz="1300" i="1" dirty="0"/>
              <a:t> list</a:t>
            </a:r>
          </a:p>
          <a:p>
            <a:pPr lvl="1"/>
            <a:r>
              <a:rPr lang="en-US" sz="1300" i="1" dirty="0"/>
              <a:t>Various reports and academic papers on research management, bibliometrics, research integrity, emerging research fronts, </a:t>
            </a:r>
            <a:r>
              <a:rPr lang="en-US" sz="1300" i="1" dirty="0" err="1"/>
              <a:t>etc</a:t>
            </a:r>
            <a:r>
              <a:rPr lang="en-US" sz="1300" i="1" dirty="0"/>
              <a:t>… </a:t>
            </a:r>
          </a:p>
          <a:p>
            <a:r>
              <a:rPr lang="en-US" sz="1300" dirty="0"/>
              <a:t>2021-22		Electric Data Solutions LTD</a:t>
            </a:r>
          </a:p>
          <a:p>
            <a:pPr lvl="1"/>
            <a:r>
              <a:rPr lang="en-US" sz="1300" i="1" dirty="0"/>
              <a:t>Custom Research Analytics for institutions, funders, publishers and charities</a:t>
            </a:r>
          </a:p>
          <a:p>
            <a:pPr lvl="1"/>
            <a:r>
              <a:rPr lang="en-US" sz="1300" i="1" dirty="0"/>
              <a:t>Impact Case Study Database for Hong Kong RAE2020</a:t>
            </a:r>
          </a:p>
          <a:p>
            <a:r>
              <a:rPr lang="en-US" sz="1300" dirty="0"/>
              <a:t>Google Scholar </a:t>
            </a:r>
            <a:r>
              <a:rPr lang="en-US" sz="1300" dirty="0">
                <a:hlinkClick r:id="rId6"/>
              </a:rPr>
              <a:t>link</a:t>
            </a:r>
            <a:endParaRPr lang="en-US" sz="1300" dirty="0"/>
          </a:p>
        </p:txBody>
      </p:sp>
    </p:spTree>
    <p:extLst>
      <p:ext uri="{BB962C8B-B14F-4D97-AF65-F5344CB8AC3E}">
        <p14:creationId xmlns:p14="http://schemas.microsoft.com/office/powerpoint/2010/main" val="20396686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2A02D-5A05-40D2-D6F9-5D837A1876CB}"/>
              </a:ext>
            </a:extLst>
          </p:cNvPr>
          <p:cNvSpPr>
            <a:spLocks noGrp="1"/>
          </p:cNvSpPr>
          <p:nvPr>
            <p:ph type="title"/>
          </p:nvPr>
        </p:nvSpPr>
        <p:spPr/>
        <p:txBody>
          <a:bodyPr/>
          <a:lstStyle/>
          <a:p>
            <a:r>
              <a:rPr lang="en-US" dirty="0"/>
              <a:t>Typical Data Science workflow</a:t>
            </a:r>
          </a:p>
        </p:txBody>
      </p:sp>
      <p:pic>
        <p:nvPicPr>
          <p:cNvPr id="5" name="Content Placeholder 4">
            <a:extLst>
              <a:ext uri="{FF2B5EF4-FFF2-40B4-BE49-F238E27FC236}">
                <a16:creationId xmlns:a16="http://schemas.microsoft.com/office/drawing/2014/main" id="{6245DBCB-87E0-6993-B277-4CAC6FD4AACF}"/>
              </a:ext>
            </a:extLst>
          </p:cNvPr>
          <p:cNvPicPr>
            <a:picLocks noGrp="1" noChangeAspect="1"/>
          </p:cNvPicPr>
          <p:nvPr>
            <p:ph idx="1"/>
          </p:nvPr>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tretch>
            <a:fillRect/>
          </a:stretch>
        </p:blipFill>
        <p:spPr>
          <a:xfrm>
            <a:off x="676610" y="3079899"/>
            <a:ext cx="1790247" cy="1261375"/>
          </a:xfrm>
        </p:spPr>
      </p:pic>
      <p:sp>
        <p:nvSpPr>
          <p:cNvPr id="6" name="TextBox 5">
            <a:extLst>
              <a:ext uri="{FF2B5EF4-FFF2-40B4-BE49-F238E27FC236}">
                <a16:creationId xmlns:a16="http://schemas.microsoft.com/office/drawing/2014/main" id="{6813C46E-D9CE-65A4-F2C6-0E42C4231CEE}"/>
              </a:ext>
            </a:extLst>
          </p:cNvPr>
          <p:cNvSpPr txBox="1"/>
          <p:nvPr/>
        </p:nvSpPr>
        <p:spPr>
          <a:xfrm>
            <a:off x="717178" y="2268412"/>
            <a:ext cx="1709122" cy="307777"/>
          </a:xfrm>
          <a:prstGeom prst="rect">
            <a:avLst/>
          </a:prstGeom>
          <a:noFill/>
        </p:spPr>
        <p:txBody>
          <a:bodyPr wrap="none" rtlCol="0">
            <a:spAutoFit/>
          </a:bodyPr>
          <a:lstStyle/>
          <a:p>
            <a:pPr algn="ctr"/>
            <a:r>
              <a:rPr lang="en-US" sz="1400" dirty="0">
                <a:solidFill>
                  <a:srgbClr val="F9F9F9"/>
                </a:solidFill>
              </a:rPr>
              <a:t>Formulate Questions</a:t>
            </a:r>
          </a:p>
        </p:txBody>
      </p:sp>
      <p:pic>
        <p:nvPicPr>
          <p:cNvPr id="9" name="Graphic 8">
            <a:extLst>
              <a:ext uri="{FF2B5EF4-FFF2-40B4-BE49-F238E27FC236}">
                <a16:creationId xmlns:a16="http://schemas.microsoft.com/office/drawing/2014/main" id="{6A0B482A-9988-2D8F-B892-FBDBDD14390E}"/>
              </a:ext>
            </a:extLst>
          </p:cNvPr>
          <p:cNvPicPr>
            <a:picLocks noChangeAspect="1"/>
          </p:cNvPicPr>
          <p:nvPr/>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tretch>
            <a:fillRect/>
          </a:stretch>
        </p:blipFill>
        <p:spPr>
          <a:xfrm>
            <a:off x="4182549" y="3023272"/>
            <a:ext cx="1317076" cy="1374629"/>
          </a:xfrm>
          <a:prstGeom prst="rect">
            <a:avLst/>
          </a:prstGeom>
        </p:spPr>
      </p:pic>
      <p:sp>
        <p:nvSpPr>
          <p:cNvPr id="10" name="TextBox 9">
            <a:extLst>
              <a:ext uri="{FF2B5EF4-FFF2-40B4-BE49-F238E27FC236}">
                <a16:creationId xmlns:a16="http://schemas.microsoft.com/office/drawing/2014/main" id="{C8221AFA-5747-A2EC-600A-E04041725291}"/>
              </a:ext>
            </a:extLst>
          </p:cNvPr>
          <p:cNvSpPr txBox="1"/>
          <p:nvPr/>
        </p:nvSpPr>
        <p:spPr>
          <a:xfrm>
            <a:off x="3957287" y="2268412"/>
            <a:ext cx="1767600" cy="307777"/>
          </a:xfrm>
          <a:prstGeom prst="rect">
            <a:avLst/>
          </a:prstGeom>
          <a:noFill/>
        </p:spPr>
        <p:txBody>
          <a:bodyPr wrap="none" rtlCol="0">
            <a:spAutoFit/>
          </a:bodyPr>
          <a:lstStyle/>
          <a:p>
            <a:pPr algn="ctr"/>
            <a:r>
              <a:rPr lang="en-US" sz="1400" dirty="0">
                <a:solidFill>
                  <a:srgbClr val="F9F9F9"/>
                </a:solidFill>
              </a:rPr>
              <a:t>Discover data sources</a:t>
            </a:r>
          </a:p>
        </p:txBody>
      </p:sp>
      <p:sp>
        <p:nvSpPr>
          <p:cNvPr id="11" name="TextBox 10">
            <a:extLst>
              <a:ext uri="{FF2B5EF4-FFF2-40B4-BE49-F238E27FC236}">
                <a16:creationId xmlns:a16="http://schemas.microsoft.com/office/drawing/2014/main" id="{1FB7E682-42EC-475B-FCAC-33222BEC2917}"/>
              </a:ext>
            </a:extLst>
          </p:cNvPr>
          <p:cNvSpPr txBox="1"/>
          <p:nvPr/>
        </p:nvSpPr>
        <p:spPr>
          <a:xfrm>
            <a:off x="3957287" y="4869206"/>
            <a:ext cx="1725152" cy="1200329"/>
          </a:xfrm>
          <a:prstGeom prst="rect">
            <a:avLst/>
          </a:prstGeom>
          <a:noFill/>
        </p:spPr>
        <p:txBody>
          <a:bodyPr wrap="none" rtlCol="0">
            <a:spAutoFit/>
          </a:bodyPr>
          <a:lstStyle/>
          <a:p>
            <a:pPr marL="285750" indent="-285750">
              <a:buFont typeface="Arial" panose="020B0604020202020204" pitchFamily="34" charset="0"/>
              <a:buChar char="•"/>
            </a:pPr>
            <a:r>
              <a:rPr lang="en-US" sz="1200" dirty="0">
                <a:solidFill>
                  <a:srgbClr val="F9F9F9"/>
                </a:solidFill>
              </a:rPr>
              <a:t>Publication data</a:t>
            </a:r>
          </a:p>
          <a:p>
            <a:pPr marL="285750" indent="-285750">
              <a:buFont typeface="Arial" panose="020B0604020202020204" pitchFamily="34" charset="0"/>
              <a:buChar char="•"/>
            </a:pPr>
            <a:r>
              <a:rPr lang="en-US" sz="1200" dirty="0">
                <a:solidFill>
                  <a:srgbClr val="F9F9F9"/>
                </a:solidFill>
              </a:rPr>
              <a:t>Grant award data</a:t>
            </a:r>
          </a:p>
          <a:p>
            <a:pPr marL="285750" indent="-285750">
              <a:buFont typeface="Arial" panose="020B0604020202020204" pitchFamily="34" charset="0"/>
              <a:buChar char="•"/>
            </a:pPr>
            <a:r>
              <a:rPr lang="en-US" sz="1200" dirty="0">
                <a:solidFill>
                  <a:srgbClr val="F9F9F9"/>
                </a:solidFill>
              </a:rPr>
              <a:t>Patent data</a:t>
            </a:r>
          </a:p>
          <a:p>
            <a:pPr marL="285750" indent="-285750">
              <a:buFont typeface="Arial" panose="020B0604020202020204" pitchFamily="34" charset="0"/>
              <a:buChar char="•"/>
            </a:pPr>
            <a:r>
              <a:rPr lang="en-US" sz="1200" dirty="0">
                <a:solidFill>
                  <a:srgbClr val="F9F9F9"/>
                </a:solidFill>
              </a:rPr>
              <a:t>Policy mentions</a:t>
            </a:r>
          </a:p>
          <a:p>
            <a:pPr marL="285750" indent="-285750">
              <a:buFont typeface="Arial" panose="020B0604020202020204" pitchFamily="34" charset="0"/>
              <a:buChar char="•"/>
            </a:pPr>
            <a:r>
              <a:rPr lang="en-US" sz="1200" dirty="0">
                <a:solidFill>
                  <a:srgbClr val="F9F9F9"/>
                </a:solidFill>
              </a:rPr>
              <a:t>Impact Case Studies</a:t>
            </a:r>
          </a:p>
          <a:p>
            <a:pPr marL="285750" indent="-285750">
              <a:buFont typeface="Arial" panose="020B0604020202020204" pitchFamily="34" charset="0"/>
              <a:buChar char="•"/>
            </a:pPr>
            <a:endParaRPr lang="en-US" sz="1200" dirty="0">
              <a:solidFill>
                <a:srgbClr val="F9F9F9"/>
              </a:solidFill>
            </a:endParaRPr>
          </a:p>
        </p:txBody>
      </p:sp>
      <p:sp>
        <p:nvSpPr>
          <p:cNvPr id="14" name="TextBox 13">
            <a:extLst>
              <a:ext uri="{FF2B5EF4-FFF2-40B4-BE49-F238E27FC236}">
                <a16:creationId xmlns:a16="http://schemas.microsoft.com/office/drawing/2014/main" id="{533FA752-4019-82C8-71C5-6F0C85653181}"/>
              </a:ext>
            </a:extLst>
          </p:cNvPr>
          <p:cNvSpPr txBox="1"/>
          <p:nvPr/>
        </p:nvSpPr>
        <p:spPr>
          <a:xfrm>
            <a:off x="7008699" y="2268412"/>
            <a:ext cx="1955343" cy="307777"/>
          </a:xfrm>
          <a:prstGeom prst="rect">
            <a:avLst/>
          </a:prstGeom>
          <a:noFill/>
        </p:spPr>
        <p:txBody>
          <a:bodyPr wrap="none" rtlCol="0">
            <a:spAutoFit/>
          </a:bodyPr>
          <a:lstStyle/>
          <a:p>
            <a:pPr algn="ctr"/>
            <a:r>
              <a:rPr lang="en-US" sz="1400" dirty="0">
                <a:solidFill>
                  <a:srgbClr val="F9F9F9"/>
                </a:solidFill>
              </a:rPr>
              <a:t>Link &amp; enhance the data</a:t>
            </a:r>
          </a:p>
        </p:txBody>
      </p:sp>
      <p:sp>
        <p:nvSpPr>
          <p:cNvPr id="15" name="TextBox 14">
            <a:extLst>
              <a:ext uri="{FF2B5EF4-FFF2-40B4-BE49-F238E27FC236}">
                <a16:creationId xmlns:a16="http://schemas.microsoft.com/office/drawing/2014/main" id="{00945AFB-EF06-F6A7-1E5E-0F0DF39BCAB0}"/>
              </a:ext>
            </a:extLst>
          </p:cNvPr>
          <p:cNvSpPr txBox="1"/>
          <p:nvPr/>
        </p:nvSpPr>
        <p:spPr>
          <a:xfrm>
            <a:off x="7156356" y="4869206"/>
            <a:ext cx="1289905" cy="646331"/>
          </a:xfrm>
          <a:prstGeom prst="rect">
            <a:avLst/>
          </a:prstGeom>
          <a:noFill/>
        </p:spPr>
        <p:txBody>
          <a:bodyPr wrap="none" rtlCol="0">
            <a:spAutoFit/>
          </a:bodyPr>
          <a:lstStyle/>
          <a:p>
            <a:pPr marL="285750" indent="-285750">
              <a:buFont typeface="Arial" panose="020B0604020202020204" pitchFamily="34" charset="0"/>
              <a:buChar char="•"/>
            </a:pPr>
            <a:r>
              <a:rPr lang="en-US" sz="1200" dirty="0">
                <a:solidFill>
                  <a:srgbClr val="F9F9F9"/>
                </a:solidFill>
              </a:rPr>
              <a:t>Text analysis</a:t>
            </a:r>
          </a:p>
          <a:p>
            <a:pPr marL="285750" indent="-285750">
              <a:buFont typeface="Arial" panose="020B0604020202020204" pitchFamily="34" charset="0"/>
              <a:buChar char="•"/>
            </a:pPr>
            <a:r>
              <a:rPr lang="en-US" sz="1200" dirty="0">
                <a:solidFill>
                  <a:srgbClr val="F9F9F9"/>
                </a:solidFill>
              </a:rPr>
              <a:t>Bibliometrics</a:t>
            </a:r>
          </a:p>
          <a:p>
            <a:pPr marL="285750" indent="-285750">
              <a:buFont typeface="Arial" panose="020B0604020202020204" pitchFamily="34" charset="0"/>
              <a:buChar char="•"/>
            </a:pPr>
            <a:r>
              <a:rPr lang="en-US" sz="1200" dirty="0">
                <a:solidFill>
                  <a:srgbClr val="F9F9F9"/>
                </a:solidFill>
              </a:rPr>
              <a:t>Geoparsing</a:t>
            </a:r>
          </a:p>
        </p:txBody>
      </p:sp>
      <p:pic>
        <p:nvPicPr>
          <p:cNvPr id="17" name="Graphic 16">
            <a:extLst>
              <a:ext uri="{FF2B5EF4-FFF2-40B4-BE49-F238E27FC236}">
                <a16:creationId xmlns:a16="http://schemas.microsoft.com/office/drawing/2014/main" id="{22F300E3-21D6-265F-3AFC-3C43DD481297}"/>
              </a:ext>
            </a:extLst>
          </p:cNvPr>
          <p:cNvPicPr>
            <a:picLocks noChangeAspect="1"/>
          </p:cNvPicPr>
          <p:nvPr/>
        </p:nvPicPr>
        <p:blipFill>
          <a:blip r:embed="rId6" cstate="screen">
            <a:extLst>
              <a:ext uri="{28A0092B-C50C-407E-A947-70E740481C1C}">
                <a14:useLocalDpi xmlns:a14="http://schemas.microsoft.com/office/drawing/2010/main"/>
              </a:ext>
              <a:ext uri="{96DAC541-7B7A-43D3-8B79-37D633B846F1}">
                <asvg:svgBlip xmlns:asvg="http://schemas.microsoft.com/office/drawing/2016/SVG/main" r:embed="rId7"/>
              </a:ext>
            </a:extLst>
          </a:blip>
          <a:stretch>
            <a:fillRect/>
          </a:stretch>
        </p:blipFill>
        <p:spPr>
          <a:xfrm>
            <a:off x="7156356" y="3230445"/>
            <a:ext cx="1660022" cy="960282"/>
          </a:xfrm>
          <a:prstGeom prst="rect">
            <a:avLst/>
          </a:prstGeom>
        </p:spPr>
      </p:pic>
      <p:sp>
        <p:nvSpPr>
          <p:cNvPr id="18" name="TextBox 17">
            <a:extLst>
              <a:ext uri="{FF2B5EF4-FFF2-40B4-BE49-F238E27FC236}">
                <a16:creationId xmlns:a16="http://schemas.microsoft.com/office/drawing/2014/main" id="{BE96FF93-27AB-AFF0-ADB3-D72F249A4DEB}"/>
              </a:ext>
            </a:extLst>
          </p:cNvPr>
          <p:cNvSpPr txBox="1"/>
          <p:nvPr/>
        </p:nvSpPr>
        <p:spPr>
          <a:xfrm>
            <a:off x="10247848" y="2268412"/>
            <a:ext cx="842795" cy="307777"/>
          </a:xfrm>
          <a:prstGeom prst="rect">
            <a:avLst/>
          </a:prstGeom>
          <a:noFill/>
        </p:spPr>
        <p:txBody>
          <a:bodyPr wrap="none" rtlCol="0">
            <a:spAutoFit/>
          </a:bodyPr>
          <a:lstStyle/>
          <a:p>
            <a:pPr algn="ctr"/>
            <a:r>
              <a:rPr lang="en-US" sz="1400" dirty="0">
                <a:solidFill>
                  <a:srgbClr val="F9F9F9"/>
                </a:solidFill>
              </a:rPr>
              <a:t>Analytics</a:t>
            </a:r>
          </a:p>
        </p:txBody>
      </p:sp>
      <p:pic>
        <p:nvPicPr>
          <p:cNvPr id="20" name="Graphic 19">
            <a:extLst>
              <a:ext uri="{FF2B5EF4-FFF2-40B4-BE49-F238E27FC236}">
                <a16:creationId xmlns:a16="http://schemas.microsoft.com/office/drawing/2014/main" id="{F39A8D8B-4235-B10B-1B7A-C58E74BE0336}"/>
              </a:ext>
            </a:extLst>
          </p:cNvPr>
          <p:cNvPicPr>
            <a:picLocks noChangeAspect="1"/>
          </p:cNvPicPr>
          <p:nvPr/>
        </p:nvPicPr>
        <p:blipFill>
          <a:blip r:embed="rId8" cstate="screen">
            <a:extLst>
              <a:ext uri="{28A0092B-C50C-407E-A947-70E740481C1C}">
                <a14:useLocalDpi xmlns:a14="http://schemas.microsoft.com/office/drawing/2010/main"/>
              </a:ext>
              <a:ext uri="{96DAC541-7B7A-43D3-8B79-37D633B846F1}">
                <asvg:svgBlip xmlns:asvg="http://schemas.microsoft.com/office/drawing/2016/SVG/main" r:embed="rId9"/>
              </a:ext>
            </a:extLst>
          </a:blip>
          <a:stretch>
            <a:fillRect/>
          </a:stretch>
        </p:blipFill>
        <p:spPr>
          <a:xfrm>
            <a:off x="10142632" y="3079899"/>
            <a:ext cx="1045838" cy="1261374"/>
          </a:xfrm>
          <a:prstGeom prst="rect">
            <a:avLst/>
          </a:prstGeom>
        </p:spPr>
      </p:pic>
      <p:sp>
        <p:nvSpPr>
          <p:cNvPr id="21" name="TextBox 20">
            <a:extLst>
              <a:ext uri="{FF2B5EF4-FFF2-40B4-BE49-F238E27FC236}">
                <a16:creationId xmlns:a16="http://schemas.microsoft.com/office/drawing/2014/main" id="{8BFAB22F-35EB-3541-3B30-4188A2BBAABD}"/>
              </a:ext>
            </a:extLst>
          </p:cNvPr>
          <p:cNvSpPr txBox="1"/>
          <p:nvPr/>
        </p:nvSpPr>
        <p:spPr>
          <a:xfrm>
            <a:off x="9979161" y="4869206"/>
            <a:ext cx="1690271" cy="461665"/>
          </a:xfrm>
          <a:prstGeom prst="rect">
            <a:avLst/>
          </a:prstGeom>
          <a:noFill/>
        </p:spPr>
        <p:txBody>
          <a:bodyPr wrap="none" rtlCol="0">
            <a:spAutoFit/>
          </a:bodyPr>
          <a:lstStyle/>
          <a:p>
            <a:pPr marL="285750" indent="-285750">
              <a:buFont typeface="Arial" panose="020B0604020202020204" pitchFamily="34" charset="0"/>
              <a:buChar char="•"/>
            </a:pPr>
            <a:r>
              <a:rPr lang="en-US" sz="1200" dirty="0">
                <a:solidFill>
                  <a:srgbClr val="F9F9F9"/>
                </a:solidFill>
              </a:rPr>
              <a:t>Visualizations</a:t>
            </a:r>
          </a:p>
          <a:p>
            <a:pPr marL="285750" indent="-285750">
              <a:buFont typeface="Arial" panose="020B0604020202020204" pitchFamily="34" charset="0"/>
              <a:buChar char="•"/>
            </a:pPr>
            <a:r>
              <a:rPr lang="en-US" sz="1200" dirty="0">
                <a:solidFill>
                  <a:srgbClr val="F9F9F9"/>
                </a:solidFill>
              </a:rPr>
              <a:t>Metrics / Indicators</a:t>
            </a:r>
          </a:p>
        </p:txBody>
      </p:sp>
      <p:sp>
        <p:nvSpPr>
          <p:cNvPr id="22" name="TextBox 21">
            <a:extLst>
              <a:ext uri="{FF2B5EF4-FFF2-40B4-BE49-F238E27FC236}">
                <a16:creationId xmlns:a16="http://schemas.microsoft.com/office/drawing/2014/main" id="{EFFFF84B-6735-15ED-530D-DCDC395FA53C}"/>
              </a:ext>
            </a:extLst>
          </p:cNvPr>
          <p:cNvSpPr txBox="1"/>
          <p:nvPr/>
        </p:nvSpPr>
        <p:spPr>
          <a:xfrm>
            <a:off x="758218" y="4869206"/>
            <a:ext cx="1398781" cy="1200329"/>
          </a:xfrm>
          <a:prstGeom prst="rect">
            <a:avLst/>
          </a:prstGeom>
          <a:noFill/>
        </p:spPr>
        <p:txBody>
          <a:bodyPr wrap="none" rtlCol="0">
            <a:spAutoFit/>
          </a:bodyPr>
          <a:lstStyle/>
          <a:p>
            <a:pPr marL="285750" indent="-285750">
              <a:buFont typeface="Arial" panose="020B0604020202020204" pitchFamily="34" charset="0"/>
              <a:buChar char="•"/>
            </a:pPr>
            <a:r>
              <a:rPr lang="en-US" sz="1200" dirty="0">
                <a:solidFill>
                  <a:srgbClr val="F9F9F9"/>
                </a:solidFill>
              </a:rPr>
              <a:t>Research Topic</a:t>
            </a:r>
          </a:p>
          <a:p>
            <a:pPr marL="285750" indent="-285750">
              <a:buFont typeface="Arial" panose="020B0604020202020204" pitchFamily="34" charset="0"/>
              <a:buChar char="•"/>
            </a:pPr>
            <a:r>
              <a:rPr lang="en-US" sz="1200" dirty="0">
                <a:solidFill>
                  <a:srgbClr val="F9F9F9"/>
                </a:solidFill>
              </a:rPr>
              <a:t>Funders</a:t>
            </a:r>
          </a:p>
          <a:p>
            <a:pPr marL="285750" indent="-285750">
              <a:buFont typeface="Arial" panose="020B0604020202020204" pitchFamily="34" charset="0"/>
              <a:buChar char="•"/>
            </a:pPr>
            <a:r>
              <a:rPr lang="en-US" sz="1200" dirty="0">
                <a:solidFill>
                  <a:srgbClr val="F9F9F9"/>
                </a:solidFill>
              </a:rPr>
              <a:t>Collaborations</a:t>
            </a:r>
          </a:p>
          <a:p>
            <a:pPr marL="285750" indent="-285750">
              <a:buFont typeface="Arial" panose="020B0604020202020204" pitchFamily="34" charset="0"/>
              <a:buChar char="•"/>
            </a:pPr>
            <a:r>
              <a:rPr lang="en-US" sz="1200" dirty="0">
                <a:solidFill>
                  <a:srgbClr val="F9F9F9"/>
                </a:solidFill>
              </a:rPr>
              <a:t>Disciplines</a:t>
            </a:r>
          </a:p>
          <a:p>
            <a:pPr marL="285750" indent="-285750">
              <a:buFont typeface="Arial" panose="020B0604020202020204" pitchFamily="34" charset="0"/>
              <a:buChar char="•"/>
            </a:pPr>
            <a:r>
              <a:rPr lang="en-US" sz="1200" dirty="0">
                <a:solidFill>
                  <a:srgbClr val="F9F9F9"/>
                </a:solidFill>
              </a:rPr>
              <a:t>Journals</a:t>
            </a:r>
          </a:p>
          <a:p>
            <a:pPr marL="285750" indent="-285750">
              <a:buFont typeface="Arial" panose="020B0604020202020204" pitchFamily="34" charset="0"/>
              <a:buChar char="•"/>
            </a:pPr>
            <a:r>
              <a:rPr lang="en-US" sz="1200" dirty="0">
                <a:solidFill>
                  <a:srgbClr val="F9F9F9"/>
                </a:solidFill>
              </a:rPr>
              <a:t>Open Access</a:t>
            </a:r>
          </a:p>
        </p:txBody>
      </p:sp>
      <p:sp>
        <p:nvSpPr>
          <p:cNvPr id="23" name="Right Arrow 22">
            <a:extLst>
              <a:ext uri="{FF2B5EF4-FFF2-40B4-BE49-F238E27FC236}">
                <a16:creationId xmlns:a16="http://schemas.microsoft.com/office/drawing/2014/main" id="{49D20123-C081-5401-BD5A-726B4A47B501}"/>
              </a:ext>
            </a:extLst>
          </p:cNvPr>
          <p:cNvSpPr/>
          <p:nvPr/>
        </p:nvSpPr>
        <p:spPr>
          <a:xfrm>
            <a:off x="2973314" y="3390143"/>
            <a:ext cx="411783" cy="313379"/>
          </a:xfrm>
          <a:prstGeom prst="rightArrow">
            <a:avLst/>
          </a:prstGeom>
          <a:solidFill>
            <a:srgbClr val="FF6CA6"/>
          </a:solidFill>
          <a:ln>
            <a:solidFill>
              <a:srgbClr val="FF6C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ight Arrow 23">
            <a:extLst>
              <a:ext uri="{FF2B5EF4-FFF2-40B4-BE49-F238E27FC236}">
                <a16:creationId xmlns:a16="http://schemas.microsoft.com/office/drawing/2014/main" id="{E533AA46-59A4-C3A6-6161-88AB9B3C1C08}"/>
              </a:ext>
            </a:extLst>
          </p:cNvPr>
          <p:cNvSpPr/>
          <p:nvPr/>
        </p:nvSpPr>
        <p:spPr>
          <a:xfrm>
            <a:off x="6287338" y="3390143"/>
            <a:ext cx="411783" cy="313379"/>
          </a:xfrm>
          <a:prstGeom prst="rightArrow">
            <a:avLst/>
          </a:prstGeom>
          <a:solidFill>
            <a:srgbClr val="FF6CA6"/>
          </a:solidFill>
          <a:ln>
            <a:solidFill>
              <a:srgbClr val="FF6C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ight Arrow 24">
            <a:extLst>
              <a:ext uri="{FF2B5EF4-FFF2-40B4-BE49-F238E27FC236}">
                <a16:creationId xmlns:a16="http://schemas.microsoft.com/office/drawing/2014/main" id="{BBACDD23-FF74-978A-A260-8B29365C58C7}"/>
              </a:ext>
            </a:extLst>
          </p:cNvPr>
          <p:cNvSpPr/>
          <p:nvPr/>
        </p:nvSpPr>
        <p:spPr>
          <a:xfrm>
            <a:off x="9273613" y="3390143"/>
            <a:ext cx="411783" cy="313379"/>
          </a:xfrm>
          <a:prstGeom prst="rightArrow">
            <a:avLst/>
          </a:prstGeom>
          <a:solidFill>
            <a:srgbClr val="FF6CA6"/>
          </a:solidFill>
          <a:ln>
            <a:solidFill>
              <a:srgbClr val="FF6CA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8412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3F01F-F222-B217-38B1-A40963C88FA9}"/>
              </a:ext>
            </a:extLst>
          </p:cNvPr>
          <p:cNvSpPr>
            <a:spLocks noGrp="1"/>
          </p:cNvSpPr>
          <p:nvPr>
            <p:ph type="title"/>
          </p:nvPr>
        </p:nvSpPr>
        <p:spPr/>
        <p:txBody>
          <a:bodyPr/>
          <a:lstStyle/>
          <a:p>
            <a:r>
              <a:rPr lang="en-US" dirty="0"/>
              <a:t>Data Linking</a:t>
            </a:r>
          </a:p>
        </p:txBody>
      </p:sp>
      <p:sp>
        <p:nvSpPr>
          <p:cNvPr id="3" name="Content Placeholder 2">
            <a:extLst>
              <a:ext uri="{FF2B5EF4-FFF2-40B4-BE49-F238E27FC236}">
                <a16:creationId xmlns:a16="http://schemas.microsoft.com/office/drawing/2014/main" id="{3B1E27C3-B3F8-0A52-0A01-FE5C11B4F4B0}"/>
              </a:ext>
            </a:extLst>
          </p:cNvPr>
          <p:cNvSpPr>
            <a:spLocks noGrp="1"/>
          </p:cNvSpPr>
          <p:nvPr>
            <p:ph idx="1"/>
          </p:nvPr>
        </p:nvSpPr>
        <p:spPr/>
        <p:txBody>
          <a:bodyPr>
            <a:normAutofit/>
          </a:bodyPr>
          <a:lstStyle/>
          <a:p>
            <a:r>
              <a:rPr lang="en-US" dirty="0"/>
              <a:t>Persistent identifiers provide the best way to link data across different sources:</a:t>
            </a:r>
          </a:p>
          <a:p>
            <a:pPr lvl="1"/>
            <a:r>
              <a:rPr lang="en-US" dirty="0"/>
              <a:t>DOI / ISBN for scholarly works</a:t>
            </a:r>
          </a:p>
          <a:p>
            <a:pPr lvl="1"/>
            <a:r>
              <a:rPr lang="en-US" dirty="0"/>
              <a:t>GRID / ROR for institutions</a:t>
            </a:r>
          </a:p>
          <a:p>
            <a:pPr lvl="1"/>
            <a:r>
              <a:rPr lang="en-US" dirty="0" err="1"/>
              <a:t>Crossref</a:t>
            </a:r>
            <a:r>
              <a:rPr lang="en-US" dirty="0"/>
              <a:t> Funder Registry for funders</a:t>
            </a:r>
          </a:p>
          <a:p>
            <a:pPr lvl="1"/>
            <a:r>
              <a:rPr lang="en-US" dirty="0"/>
              <a:t>ORCID for researchers</a:t>
            </a:r>
          </a:p>
          <a:p>
            <a:pPr lvl="1"/>
            <a:r>
              <a:rPr lang="en-US" dirty="0" err="1"/>
              <a:t>Geonames</a:t>
            </a:r>
            <a:r>
              <a:rPr lang="en-US" dirty="0"/>
              <a:t> for geography</a:t>
            </a:r>
          </a:p>
          <a:p>
            <a:r>
              <a:rPr lang="en-US" dirty="0"/>
              <a:t>Many provide services to help disambiguate unstructured data:</a:t>
            </a:r>
          </a:p>
          <a:p>
            <a:pPr lvl="1"/>
            <a:r>
              <a:rPr lang="en-US" dirty="0" err="1"/>
              <a:t>Crossref</a:t>
            </a:r>
            <a:r>
              <a:rPr lang="en-US" dirty="0"/>
              <a:t> </a:t>
            </a:r>
            <a:r>
              <a:rPr lang="en-US" dirty="0">
                <a:hlinkClick r:id="rId2"/>
              </a:rPr>
              <a:t>Simple Text Query</a:t>
            </a:r>
            <a:r>
              <a:rPr lang="en-US" dirty="0"/>
              <a:t> will find DOIs for reference text</a:t>
            </a:r>
          </a:p>
          <a:p>
            <a:pPr lvl="1"/>
            <a:r>
              <a:rPr lang="en-US" dirty="0">
                <a:hlinkClick r:id="rId3"/>
              </a:rPr>
              <a:t>ROR API</a:t>
            </a:r>
            <a:r>
              <a:rPr lang="en-US" dirty="0"/>
              <a:t> to match author affiliations to relevant institutions</a:t>
            </a:r>
          </a:p>
        </p:txBody>
      </p:sp>
    </p:spTree>
    <p:extLst>
      <p:ext uri="{BB962C8B-B14F-4D97-AF65-F5344CB8AC3E}">
        <p14:creationId xmlns:p14="http://schemas.microsoft.com/office/powerpoint/2010/main" val="27565793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A755FB-5343-18D4-3A7A-0E8B30A60F89}"/>
              </a:ext>
            </a:extLst>
          </p:cNvPr>
          <p:cNvSpPr>
            <a:spLocks noGrp="1"/>
          </p:cNvSpPr>
          <p:nvPr>
            <p:ph type="title"/>
          </p:nvPr>
        </p:nvSpPr>
        <p:spPr/>
        <p:txBody>
          <a:bodyPr/>
          <a:lstStyle/>
          <a:p>
            <a:r>
              <a:rPr lang="en-US" dirty="0"/>
              <a:t>Data Enhancement</a:t>
            </a:r>
          </a:p>
        </p:txBody>
      </p:sp>
      <p:sp>
        <p:nvSpPr>
          <p:cNvPr id="3" name="Content Placeholder 2">
            <a:extLst>
              <a:ext uri="{FF2B5EF4-FFF2-40B4-BE49-F238E27FC236}">
                <a16:creationId xmlns:a16="http://schemas.microsoft.com/office/drawing/2014/main" id="{ABF13997-2A98-6BE2-02D3-035469052452}"/>
              </a:ext>
            </a:extLst>
          </p:cNvPr>
          <p:cNvSpPr>
            <a:spLocks noGrp="1"/>
          </p:cNvSpPr>
          <p:nvPr>
            <p:ph idx="1"/>
          </p:nvPr>
        </p:nvSpPr>
        <p:spPr>
          <a:xfrm>
            <a:off x="838200" y="1900534"/>
            <a:ext cx="10515600" cy="4881771"/>
          </a:xfrm>
        </p:spPr>
        <p:txBody>
          <a:bodyPr>
            <a:normAutofit/>
          </a:bodyPr>
          <a:lstStyle/>
          <a:p>
            <a:r>
              <a:rPr lang="en-US" sz="1300" dirty="0"/>
              <a:t>For many analytical scenarios, it is beneficial to integrate data from multiple taxonomies or classifications that provide complimentary views</a:t>
            </a:r>
          </a:p>
          <a:p>
            <a:r>
              <a:rPr lang="en-US" sz="1300" dirty="0"/>
              <a:t>Research may be classified using the following approaches, each of which will provide a different interpretation</a:t>
            </a:r>
          </a:p>
          <a:p>
            <a:pPr lvl="1"/>
            <a:r>
              <a:rPr lang="en-US" sz="1300" dirty="0"/>
              <a:t>Journal Classifications (Web of Science Subject Categories, Scopus All Science Journal Classification)</a:t>
            </a:r>
          </a:p>
          <a:p>
            <a:pPr lvl="1"/>
            <a:r>
              <a:rPr lang="en-US" sz="1300" dirty="0"/>
              <a:t>Article-level classification (Dimensions Fields of Research, </a:t>
            </a:r>
            <a:r>
              <a:rPr lang="en-US" sz="1300" dirty="0" err="1"/>
              <a:t>InCites</a:t>
            </a:r>
            <a:r>
              <a:rPr lang="en-US" sz="1300" dirty="0"/>
              <a:t> Citation Topics)</a:t>
            </a:r>
          </a:p>
          <a:p>
            <a:pPr lvl="1"/>
            <a:r>
              <a:rPr lang="en-US" sz="1300" dirty="0"/>
              <a:t>Text mining (Topic Modelling, sentiment analysis)</a:t>
            </a:r>
          </a:p>
          <a:p>
            <a:pPr lvl="1"/>
            <a:r>
              <a:rPr lang="en-US" sz="1300" dirty="0"/>
              <a:t>… and many others (OECD Frascati Manual, Funder specific taxonomies)</a:t>
            </a:r>
          </a:p>
          <a:p>
            <a:r>
              <a:rPr lang="en-US" sz="1300" dirty="0"/>
              <a:t>Choice will depend on the research question</a:t>
            </a:r>
          </a:p>
          <a:p>
            <a:pPr lvl="1"/>
            <a:r>
              <a:rPr lang="en-US" sz="1300" dirty="0"/>
              <a:t>Time-scale (e.g. is long term stability required or are more dynamic and contemporary topics required?)</a:t>
            </a:r>
          </a:p>
          <a:p>
            <a:pPr lvl="1"/>
            <a:r>
              <a:rPr lang="en-US" sz="1300" dirty="0"/>
              <a:t>Granularity (is the classification suitably broad or narrow?)</a:t>
            </a:r>
          </a:p>
          <a:p>
            <a:pPr lvl="1"/>
            <a:r>
              <a:rPr lang="en-US" sz="1300" dirty="0"/>
              <a:t>Coverage (is the data covered sufficiently well?)</a:t>
            </a:r>
          </a:p>
          <a:p>
            <a:r>
              <a:rPr lang="en-US" sz="1300" dirty="0"/>
              <a:t>Combinations may provide insights into different aspects of the research:</a:t>
            </a:r>
          </a:p>
          <a:p>
            <a:pPr lvl="1"/>
            <a:r>
              <a:rPr lang="en-US" sz="1300" dirty="0"/>
              <a:t>Journal Classifications align well with  concept disciplinary origin </a:t>
            </a:r>
          </a:p>
          <a:p>
            <a:pPr lvl="1"/>
            <a:r>
              <a:rPr lang="en-US" sz="1300" dirty="0"/>
              <a:t>Custom topic models can provide more nuanced views of the research type, domain of application or beneficiary group</a:t>
            </a:r>
          </a:p>
          <a:p>
            <a:pPr lvl="1"/>
            <a:r>
              <a:rPr lang="en-US" sz="1300" dirty="0"/>
              <a:t>Bibliometric approaches are useful in the identification of research communities</a:t>
            </a:r>
          </a:p>
          <a:p>
            <a:r>
              <a:rPr lang="en-US" sz="1300" dirty="0"/>
              <a:t>Other important aspects may include</a:t>
            </a:r>
          </a:p>
          <a:p>
            <a:pPr lvl="1"/>
            <a:r>
              <a:rPr lang="en-US" sz="1300" dirty="0"/>
              <a:t>Collaboration mode (domestic versus international)</a:t>
            </a:r>
          </a:p>
          <a:p>
            <a:pPr lvl="1"/>
            <a:r>
              <a:rPr lang="en-US" sz="1300" dirty="0"/>
              <a:t>Collaborating partners (industrial, healthcare </a:t>
            </a:r>
            <a:r>
              <a:rPr lang="en-US" sz="1300" dirty="0" err="1"/>
              <a:t>etc</a:t>
            </a:r>
            <a:r>
              <a:rPr lang="en-US" sz="1300" dirty="0"/>
              <a:t>)</a:t>
            </a:r>
          </a:p>
          <a:p>
            <a:pPr lvl="1"/>
            <a:r>
              <a:rPr lang="en-US" sz="1300" dirty="0"/>
              <a:t>Open Access type (Gold, Hybrid, Green, </a:t>
            </a:r>
            <a:r>
              <a:rPr lang="en-US" sz="1300" dirty="0" err="1"/>
              <a:t>etc</a:t>
            </a:r>
            <a:r>
              <a:rPr lang="en-US" sz="1300" dirty="0"/>
              <a:t>)</a:t>
            </a:r>
          </a:p>
        </p:txBody>
      </p:sp>
    </p:spTree>
    <p:extLst>
      <p:ext uri="{BB962C8B-B14F-4D97-AF65-F5344CB8AC3E}">
        <p14:creationId xmlns:p14="http://schemas.microsoft.com/office/powerpoint/2010/main" val="26601234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F52CE-472C-F1B7-D2BC-2D87BF9C9C3B}"/>
              </a:ext>
            </a:extLst>
          </p:cNvPr>
          <p:cNvSpPr>
            <a:spLocks noGrp="1"/>
          </p:cNvSpPr>
          <p:nvPr>
            <p:ph type="title"/>
          </p:nvPr>
        </p:nvSpPr>
        <p:spPr/>
        <p:txBody>
          <a:bodyPr/>
          <a:lstStyle/>
          <a:p>
            <a:r>
              <a:rPr lang="en-US" dirty="0"/>
              <a:t>Tutorial</a:t>
            </a:r>
          </a:p>
        </p:txBody>
      </p:sp>
      <p:sp>
        <p:nvSpPr>
          <p:cNvPr id="3" name="Content Placeholder 2">
            <a:extLst>
              <a:ext uri="{FF2B5EF4-FFF2-40B4-BE49-F238E27FC236}">
                <a16:creationId xmlns:a16="http://schemas.microsoft.com/office/drawing/2014/main" id="{C25E82DA-3495-8706-9D11-09CDA3F5BB6E}"/>
              </a:ext>
            </a:extLst>
          </p:cNvPr>
          <p:cNvSpPr>
            <a:spLocks noGrp="1"/>
          </p:cNvSpPr>
          <p:nvPr>
            <p:ph idx="1"/>
          </p:nvPr>
        </p:nvSpPr>
        <p:spPr/>
        <p:txBody>
          <a:bodyPr>
            <a:normAutofit fontScale="92500" lnSpcReduction="20000"/>
          </a:bodyPr>
          <a:lstStyle/>
          <a:p>
            <a:r>
              <a:rPr lang="en-US" dirty="0"/>
              <a:t>To demonstrate these concepts, I have created some Python notebooks to show how data can be extracted, enhanced and analyzed</a:t>
            </a:r>
          </a:p>
          <a:p>
            <a:r>
              <a:rPr lang="en-US" dirty="0"/>
              <a:t>For this purpose, I have chosen the research topic “Dengue Fever”</a:t>
            </a:r>
          </a:p>
          <a:p>
            <a:pPr lvl="1"/>
            <a:r>
              <a:rPr lang="en-US" dirty="0"/>
              <a:t>Often categorized as a neglected tropical disease, it has growing research interest as cases continue to rise and more countries see infections</a:t>
            </a:r>
          </a:p>
          <a:p>
            <a:pPr lvl="1"/>
            <a:r>
              <a:rPr lang="en-US" dirty="0"/>
              <a:t>Relevant to UN Sustainable Development Goals</a:t>
            </a:r>
          </a:p>
          <a:p>
            <a:pPr lvl="1"/>
            <a:r>
              <a:rPr lang="en-US" dirty="0"/>
              <a:t>Includes research on many topics including climate change, socio-economic development, migration, pharmaceutical development, etc.</a:t>
            </a:r>
          </a:p>
          <a:p>
            <a:pPr lvl="1"/>
            <a:r>
              <a:rPr lang="en-US" dirty="0"/>
              <a:t>It is a research topic where geography is important</a:t>
            </a:r>
          </a:p>
          <a:p>
            <a:r>
              <a:rPr lang="en-US" dirty="0"/>
              <a:t>It is only a toy example – many crucial steps (i.e. proper search methodology and data curation) have been omitted so the results are only for illustrative purposes</a:t>
            </a:r>
          </a:p>
        </p:txBody>
      </p:sp>
    </p:spTree>
    <p:extLst>
      <p:ext uri="{BB962C8B-B14F-4D97-AF65-F5344CB8AC3E}">
        <p14:creationId xmlns:p14="http://schemas.microsoft.com/office/powerpoint/2010/main" val="1887535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8874E-B941-1465-0D3E-C44C2A44F8E0}"/>
              </a:ext>
            </a:extLst>
          </p:cNvPr>
          <p:cNvSpPr>
            <a:spLocks noGrp="1"/>
          </p:cNvSpPr>
          <p:nvPr>
            <p:ph type="title"/>
          </p:nvPr>
        </p:nvSpPr>
        <p:spPr/>
        <p:txBody>
          <a:bodyPr>
            <a:normAutofit fontScale="90000"/>
          </a:bodyPr>
          <a:lstStyle/>
          <a:p>
            <a:br>
              <a:rPr lang="en-GB" dirty="0"/>
            </a:br>
            <a:r>
              <a:rPr lang="en-GB" dirty="0"/>
              <a:t>Geographical distribution of dengue cases reported worldwide, 2020</a:t>
            </a:r>
            <a:endParaRPr lang="en-US" dirty="0"/>
          </a:p>
        </p:txBody>
      </p:sp>
      <p:pic>
        <p:nvPicPr>
          <p:cNvPr id="3" name="Picture 2">
            <a:extLst>
              <a:ext uri="{FF2B5EF4-FFF2-40B4-BE49-F238E27FC236}">
                <a16:creationId xmlns:a16="http://schemas.microsoft.com/office/drawing/2014/main" id="{AB09B47F-AD4E-C229-7D04-0E9FF4D128AA}"/>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965200" y="1941210"/>
            <a:ext cx="8069722" cy="428178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1D62C0D-9A31-AAD0-DC24-EF1FFC423294}"/>
              </a:ext>
            </a:extLst>
          </p:cNvPr>
          <p:cNvSpPr txBox="1"/>
          <p:nvPr/>
        </p:nvSpPr>
        <p:spPr>
          <a:xfrm>
            <a:off x="838200" y="6400312"/>
            <a:ext cx="8196722" cy="276999"/>
          </a:xfrm>
          <a:prstGeom prst="rect">
            <a:avLst/>
          </a:prstGeom>
          <a:noFill/>
        </p:spPr>
        <p:txBody>
          <a:bodyPr wrap="square">
            <a:spAutoFit/>
          </a:bodyPr>
          <a:lstStyle/>
          <a:p>
            <a:r>
              <a:rPr lang="en-US" sz="1200" dirty="0">
                <a:solidFill>
                  <a:srgbClr val="F9F9F9"/>
                </a:solidFill>
              </a:rPr>
              <a:t>https://</a:t>
            </a:r>
            <a:r>
              <a:rPr lang="en-US" sz="1200" dirty="0" err="1">
                <a:solidFill>
                  <a:srgbClr val="F9F9F9"/>
                </a:solidFill>
              </a:rPr>
              <a:t>www.ecdc.europa.eu</a:t>
            </a:r>
            <a:r>
              <a:rPr lang="en-US" sz="1200" dirty="0">
                <a:solidFill>
                  <a:srgbClr val="F9F9F9"/>
                </a:solidFill>
              </a:rPr>
              <a:t>/</a:t>
            </a:r>
            <a:r>
              <a:rPr lang="en-US" sz="1200" dirty="0" err="1">
                <a:solidFill>
                  <a:srgbClr val="F9F9F9"/>
                </a:solidFill>
              </a:rPr>
              <a:t>en</a:t>
            </a:r>
            <a:r>
              <a:rPr lang="en-US" sz="1200" dirty="0">
                <a:solidFill>
                  <a:srgbClr val="F9F9F9"/>
                </a:solidFill>
              </a:rPr>
              <a:t>/publications-data/geographical-distribution-dengue-cases-reported-worldwide-2020</a:t>
            </a:r>
          </a:p>
        </p:txBody>
      </p:sp>
    </p:spTree>
    <p:extLst>
      <p:ext uri="{BB962C8B-B14F-4D97-AF65-F5344CB8AC3E}">
        <p14:creationId xmlns:p14="http://schemas.microsoft.com/office/powerpoint/2010/main" val="9046175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D6AEA9-B097-10DE-1563-271D1B1B1A9E}"/>
              </a:ext>
            </a:extLst>
          </p:cNvPr>
          <p:cNvSpPr>
            <a:spLocks noGrp="1"/>
          </p:cNvSpPr>
          <p:nvPr>
            <p:ph type="title"/>
          </p:nvPr>
        </p:nvSpPr>
        <p:spPr/>
        <p:txBody>
          <a:bodyPr/>
          <a:lstStyle/>
          <a:p>
            <a:r>
              <a:rPr lang="en-US" dirty="0"/>
              <a:t>Technical Requirements</a:t>
            </a:r>
          </a:p>
        </p:txBody>
      </p:sp>
      <p:sp>
        <p:nvSpPr>
          <p:cNvPr id="3" name="Content Placeholder 2">
            <a:extLst>
              <a:ext uri="{FF2B5EF4-FFF2-40B4-BE49-F238E27FC236}">
                <a16:creationId xmlns:a16="http://schemas.microsoft.com/office/drawing/2014/main" id="{6EE5140F-EA58-1F24-FE6E-DEDB23631370}"/>
              </a:ext>
            </a:extLst>
          </p:cNvPr>
          <p:cNvSpPr>
            <a:spLocks noGrp="1"/>
          </p:cNvSpPr>
          <p:nvPr>
            <p:ph idx="1"/>
          </p:nvPr>
        </p:nvSpPr>
        <p:spPr/>
        <p:txBody>
          <a:bodyPr>
            <a:normAutofit fontScale="85000" lnSpcReduction="20000"/>
          </a:bodyPr>
          <a:lstStyle/>
          <a:p>
            <a:r>
              <a:rPr lang="en-US" dirty="0"/>
              <a:t>Code for this presentation can be found on </a:t>
            </a:r>
            <a:r>
              <a:rPr lang="en-US" dirty="0" err="1"/>
              <a:t>Github</a:t>
            </a:r>
            <a:r>
              <a:rPr lang="en-US" dirty="0"/>
              <a:t>:</a:t>
            </a:r>
          </a:p>
          <a:p>
            <a:pPr lvl="1"/>
            <a:r>
              <a:rPr lang="en-US" dirty="0">
                <a:hlinkClick r:id="rId2"/>
              </a:rPr>
              <a:t>https://github.com/martinszomszor/2022_NISO</a:t>
            </a:r>
            <a:endParaRPr lang="en-US" dirty="0"/>
          </a:p>
          <a:p>
            <a:pPr lvl="1"/>
            <a:r>
              <a:rPr lang="en-US" dirty="0"/>
              <a:t>I have also included the data files so you can play around with analysis part without reprocessing the source data</a:t>
            </a:r>
          </a:p>
          <a:p>
            <a:r>
              <a:rPr lang="en-US" dirty="0"/>
              <a:t>If you have Python and pip installed, you can easily install the required libraries using:</a:t>
            </a:r>
          </a:p>
          <a:p>
            <a:pPr lvl="1"/>
            <a:r>
              <a:rPr lang="en-US" dirty="0"/>
              <a:t>pip install –r </a:t>
            </a:r>
            <a:r>
              <a:rPr lang="en-US" dirty="0" err="1"/>
              <a:t>requirements.txt</a:t>
            </a:r>
            <a:endParaRPr lang="en-US" dirty="0"/>
          </a:p>
          <a:p>
            <a:r>
              <a:rPr lang="en-US" dirty="0"/>
              <a:t>You will also need to download and extract the Edinburgh Geoparser from</a:t>
            </a:r>
          </a:p>
          <a:p>
            <a:pPr lvl="1"/>
            <a:r>
              <a:rPr lang="en-US" dirty="0">
                <a:hlinkClick r:id="rId3"/>
              </a:rPr>
              <a:t>https://www.ltg.ed.ac.uk/software/geoparser/</a:t>
            </a:r>
            <a:endParaRPr lang="en-US" dirty="0"/>
          </a:p>
          <a:p>
            <a:r>
              <a:rPr lang="en-US" dirty="0"/>
              <a:t>I use Gephi for network visualization, software available for Mac / Windows / Linux</a:t>
            </a:r>
          </a:p>
          <a:p>
            <a:pPr lvl="1"/>
            <a:r>
              <a:rPr lang="en-US" dirty="0">
                <a:hlinkClick r:id="rId4"/>
              </a:rPr>
              <a:t>https://gephi.org/</a:t>
            </a:r>
            <a:endParaRPr lang="en-US" dirty="0"/>
          </a:p>
        </p:txBody>
      </p:sp>
    </p:spTree>
    <p:extLst>
      <p:ext uri="{BB962C8B-B14F-4D97-AF65-F5344CB8AC3E}">
        <p14:creationId xmlns:p14="http://schemas.microsoft.com/office/powerpoint/2010/main" val="23748346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lectric Data Solutions Template 2021" id="{3A267380-9C57-774A-938A-A22CE2417011}" vid="{2ACEE367-A9FF-BB43-917B-06283E286482}"/>
    </a:ext>
  </a:extLst>
</a:theme>
</file>

<file path=docProps/app.xml><?xml version="1.0" encoding="utf-8"?>
<Properties xmlns="http://schemas.openxmlformats.org/officeDocument/2006/extended-properties" xmlns:vt="http://schemas.openxmlformats.org/officeDocument/2006/docPropsVTypes">
  <Template>Office Theme</Template>
  <TotalTime>68065</TotalTime>
  <Words>1350</Words>
  <Application>Microsoft Macintosh PowerPoint</Application>
  <PresentationFormat>Widescreen</PresentationFormat>
  <Paragraphs>141</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Kanit</vt:lpstr>
      <vt:lpstr>Kanit Medium</vt:lpstr>
      <vt:lpstr>Office Theme</vt:lpstr>
      <vt:lpstr>Overview</vt:lpstr>
      <vt:lpstr>Methods and Tools for Scholarly Data Analytics</vt:lpstr>
      <vt:lpstr>About me</vt:lpstr>
      <vt:lpstr>Typical Data Science workflow</vt:lpstr>
      <vt:lpstr>Data Linking</vt:lpstr>
      <vt:lpstr>Data Enhancement</vt:lpstr>
      <vt:lpstr>Tutorial</vt:lpstr>
      <vt:lpstr> Geographical distribution of dengue cases reported worldwide, 2020</vt:lpstr>
      <vt:lpstr>Technical Requirements</vt:lpstr>
      <vt:lpstr>Python Jupyter Notebooks</vt:lpstr>
      <vt:lpstr>01 Download Publication Data.ipynb</vt:lpstr>
      <vt:lpstr>02 Geoparse.ipynb</vt:lpstr>
      <vt:lpstr>03 Bibliographic Coupling.ipynb</vt:lpstr>
      <vt:lpstr>04 Topic Modelling.ipynb</vt:lpstr>
      <vt:lpstr>05 Analysis.ipynb</vt:lpstr>
      <vt:lpstr>Final remarks</vt:lpstr>
      <vt:lpstr>Thanks for your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Martin Szomszor</dc:creator>
  <cp:lastModifiedBy>Martin Szomszor</cp:lastModifiedBy>
  <cp:revision>63</cp:revision>
  <dcterms:created xsi:type="dcterms:W3CDTF">2021-10-04T14:45:43Z</dcterms:created>
  <dcterms:modified xsi:type="dcterms:W3CDTF">2022-06-09T12:44:23Z</dcterms:modified>
</cp:coreProperties>
</file>

<file path=docProps/thumbnail.jpeg>
</file>